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2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UNGGON LEE" userId="d9a5b3263db3549c" providerId="LiveId" clId="{1CB88542-FE93-4AF4-9406-853C477CCF1F}"/>
    <pc:docChg chg="modSld">
      <pc:chgData name="YOUNGGON LEE" userId="d9a5b3263db3549c" providerId="LiveId" clId="{1CB88542-FE93-4AF4-9406-853C477CCF1F}" dt="2026-08-27T07:26:42.482" v="571" actId="20577"/>
      <pc:docMkLst>
        <pc:docMk/>
      </pc:docMkLst>
      <pc:sldChg chg="modSp mod">
        <pc:chgData name="YOUNGGON LEE" userId="d9a5b3263db3549c" providerId="LiveId" clId="{1CB88542-FE93-4AF4-9406-853C477CCF1F}" dt="2026-08-27T05:58:19.885" v="0" actId="6549"/>
        <pc:sldMkLst>
          <pc:docMk/>
          <pc:sldMk cId="0" sldId="257"/>
        </pc:sldMkLst>
        <pc:spChg chg="mod">
          <ac:chgData name="YOUNGGON LEE" userId="d9a5b3263db3549c" providerId="LiveId" clId="{1CB88542-FE93-4AF4-9406-853C477CCF1F}" dt="2026-08-27T05:58:19.885" v="0" actId="6549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YOUNGGON LEE" userId="d9a5b3263db3549c" providerId="LiveId" clId="{1CB88542-FE93-4AF4-9406-853C477CCF1F}" dt="2026-08-27T06:00:41.489" v="8" actId="20577"/>
        <pc:sldMkLst>
          <pc:docMk/>
          <pc:sldMk cId="0" sldId="261"/>
        </pc:sldMkLst>
        <pc:spChg chg="mod">
          <ac:chgData name="YOUNGGON LEE" userId="d9a5b3263db3549c" providerId="LiveId" clId="{1CB88542-FE93-4AF4-9406-853C477CCF1F}" dt="2026-08-27T06:00:41.489" v="8" actId="20577"/>
          <ac:spMkLst>
            <pc:docMk/>
            <pc:sldMk cId="0" sldId="261"/>
            <ac:spMk id="11" creationId="{00000000-0000-0000-0000-000000000000}"/>
          </ac:spMkLst>
        </pc:spChg>
      </pc:sldChg>
      <pc:sldChg chg="modSp mod">
        <pc:chgData name="YOUNGGON LEE" userId="d9a5b3263db3549c" providerId="LiveId" clId="{1CB88542-FE93-4AF4-9406-853C477CCF1F}" dt="2026-08-27T06:01:36.306" v="32" actId="20577"/>
        <pc:sldMkLst>
          <pc:docMk/>
          <pc:sldMk cId="0" sldId="262"/>
        </pc:sldMkLst>
        <pc:spChg chg="mod">
          <ac:chgData name="YOUNGGON LEE" userId="d9a5b3263db3549c" providerId="LiveId" clId="{1CB88542-FE93-4AF4-9406-853C477CCF1F}" dt="2026-08-27T06:01:11.761" v="23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YOUNGGON LEE" userId="d9a5b3263db3549c" providerId="LiveId" clId="{1CB88542-FE93-4AF4-9406-853C477CCF1F}" dt="2026-08-27T06:01:36.306" v="32" actId="20577"/>
          <ac:spMkLst>
            <pc:docMk/>
            <pc:sldMk cId="0" sldId="262"/>
            <ac:spMk id="18" creationId="{00000000-0000-0000-0000-000000000000}"/>
          </ac:spMkLst>
        </pc:spChg>
      </pc:sldChg>
      <pc:sldChg chg="modSp mod">
        <pc:chgData name="YOUNGGON LEE" userId="d9a5b3263db3549c" providerId="LiveId" clId="{1CB88542-FE93-4AF4-9406-853C477CCF1F}" dt="2026-08-27T06:02:58.975" v="134" actId="20577"/>
        <pc:sldMkLst>
          <pc:docMk/>
          <pc:sldMk cId="0" sldId="263"/>
        </pc:sldMkLst>
        <pc:spChg chg="mod">
          <ac:chgData name="YOUNGGON LEE" userId="d9a5b3263db3549c" providerId="LiveId" clId="{1CB88542-FE93-4AF4-9406-853C477CCF1F}" dt="2026-08-27T06:01:51.503" v="36" actId="20577"/>
          <ac:spMkLst>
            <pc:docMk/>
            <pc:sldMk cId="0" sldId="263"/>
            <ac:spMk id="5" creationId="{00000000-0000-0000-0000-000000000000}"/>
          </ac:spMkLst>
        </pc:spChg>
        <pc:spChg chg="mod">
          <ac:chgData name="YOUNGGON LEE" userId="d9a5b3263db3549c" providerId="LiveId" clId="{1CB88542-FE93-4AF4-9406-853C477CCF1F}" dt="2026-08-27T06:02:00.428" v="42" actId="20577"/>
          <ac:spMkLst>
            <pc:docMk/>
            <pc:sldMk cId="0" sldId="263"/>
            <ac:spMk id="8" creationId="{00000000-0000-0000-0000-000000000000}"/>
          </ac:spMkLst>
        </pc:spChg>
        <pc:spChg chg="mod">
          <ac:chgData name="YOUNGGON LEE" userId="d9a5b3263db3549c" providerId="LiveId" clId="{1CB88542-FE93-4AF4-9406-853C477CCF1F}" dt="2026-08-27T06:02:58.975" v="134" actId="20577"/>
          <ac:spMkLst>
            <pc:docMk/>
            <pc:sldMk cId="0" sldId="263"/>
            <ac:spMk id="17" creationId="{00000000-0000-0000-0000-000000000000}"/>
          </ac:spMkLst>
        </pc:spChg>
      </pc:sldChg>
      <pc:sldChg chg="modSp mod">
        <pc:chgData name="YOUNGGON LEE" userId="d9a5b3263db3549c" providerId="LiveId" clId="{1CB88542-FE93-4AF4-9406-853C477CCF1F}" dt="2026-08-27T06:08:11.884" v="499" actId="20577"/>
        <pc:sldMkLst>
          <pc:docMk/>
          <pc:sldMk cId="0" sldId="265"/>
        </pc:sldMkLst>
        <pc:spChg chg="mod">
          <ac:chgData name="YOUNGGON LEE" userId="d9a5b3263db3549c" providerId="LiveId" clId="{1CB88542-FE93-4AF4-9406-853C477CCF1F}" dt="2026-08-27T06:08:11.884" v="499" actId="20577"/>
          <ac:spMkLst>
            <pc:docMk/>
            <pc:sldMk cId="0" sldId="265"/>
            <ac:spMk id="4" creationId="{00000000-0000-0000-0000-000000000000}"/>
          </ac:spMkLst>
        </pc:spChg>
        <pc:spChg chg="mod">
          <ac:chgData name="YOUNGGON LEE" userId="d9a5b3263db3549c" providerId="LiveId" clId="{1CB88542-FE93-4AF4-9406-853C477CCF1F}" dt="2026-08-27T06:05:16.743" v="199" actId="6549"/>
          <ac:spMkLst>
            <pc:docMk/>
            <pc:sldMk cId="0" sldId="265"/>
            <ac:spMk id="5" creationId="{00000000-0000-0000-0000-000000000000}"/>
          </ac:spMkLst>
        </pc:spChg>
      </pc:sldChg>
      <pc:sldChg chg="modSp mod">
        <pc:chgData name="YOUNGGON LEE" userId="d9a5b3263db3549c" providerId="LiveId" clId="{1CB88542-FE93-4AF4-9406-853C477CCF1F}" dt="2026-08-27T07:26:42.482" v="571" actId="20577"/>
        <pc:sldMkLst>
          <pc:docMk/>
          <pc:sldMk cId="0" sldId="266"/>
        </pc:sldMkLst>
        <pc:spChg chg="mod">
          <ac:chgData name="YOUNGGON LEE" userId="d9a5b3263db3549c" providerId="LiveId" clId="{1CB88542-FE93-4AF4-9406-853C477CCF1F}" dt="2026-08-27T07:26:42.482" v="571" actId="20577"/>
          <ac:spMkLst>
            <pc:docMk/>
            <pc:sldMk cId="0" sldId="266"/>
            <ac:spMk id="3" creationId="{00000000-0000-0000-0000-000000000000}"/>
          </ac:spMkLst>
        </pc:spChg>
        <pc:spChg chg="mod">
          <ac:chgData name="YOUNGGON LEE" userId="d9a5b3263db3549c" providerId="LiveId" clId="{1CB88542-FE93-4AF4-9406-853C477CCF1F}" dt="2026-08-27T06:08:28.270" v="513" actId="20577"/>
          <ac:spMkLst>
            <pc:docMk/>
            <pc:sldMk cId="0" sldId="266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218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F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미국 비즈니스 애널리틱스 석사(MSBA)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프로그램 완벽 가이드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2212848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12개 대학 프로그램 비교부터 선수과목, 취업 전략까지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3063240"/>
            <a:ext cx="1874520" cy="1234440"/>
          </a:xfrm>
          <a:prstGeom prst="roundRect">
            <a:avLst>
              <a:gd name="adj" fmla="val 7407"/>
            </a:avLst>
          </a:prstGeom>
          <a:solidFill>
            <a:srgbClr val="12275E"/>
          </a:solidFill>
          <a:ln w="12700">
            <a:solidFill>
              <a:srgbClr val="334E8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548640" y="3200400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🏫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21792" y="3721608"/>
            <a:ext cx="1728216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학교별 프로그램 비교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60320" y="3063240"/>
            <a:ext cx="1874520" cy="1234440"/>
          </a:xfrm>
          <a:prstGeom prst="roundRect">
            <a:avLst>
              <a:gd name="adj" fmla="val 7407"/>
            </a:avLst>
          </a:prstGeom>
          <a:solidFill>
            <a:srgbClr val="12275E"/>
          </a:solidFill>
          <a:ln w="12700">
            <a:solidFill>
              <a:srgbClr val="334E8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2560320" y="3200400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📝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633472" y="3721608"/>
            <a:ext cx="1728216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선수과목 &amp; GMAT 요건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0" y="3063240"/>
            <a:ext cx="1874520" cy="1234440"/>
          </a:xfrm>
          <a:prstGeom prst="roundRect">
            <a:avLst>
              <a:gd name="adj" fmla="val 7407"/>
            </a:avLst>
          </a:prstGeom>
          <a:solidFill>
            <a:srgbClr val="12275E"/>
          </a:solidFill>
          <a:ln w="12700">
            <a:solidFill>
              <a:srgbClr val="334E8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4572000" y="3200400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🗓️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45152" y="3721608"/>
            <a:ext cx="1728216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라운드별 지원전략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583680" y="3063240"/>
            <a:ext cx="1874520" cy="1234440"/>
          </a:xfrm>
          <a:prstGeom prst="roundRect">
            <a:avLst>
              <a:gd name="adj" fmla="val 7407"/>
            </a:avLst>
          </a:prstGeom>
          <a:solidFill>
            <a:srgbClr val="12275E"/>
          </a:solidFill>
          <a:ln w="12700">
            <a:solidFill>
              <a:srgbClr val="334E8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6583680" y="3200400"/>
            <a:ext cx="1874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📊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656832" y="3721608"/>
            <a:ext cx="1728216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취업 &amp; 예상연봉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MS Business Analytics 프로그램 개요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5895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MSBA — 빅데이터 분석과 비즈니스 의사결정의 </a:t>
            </a:r>
            <a:r>
              <a:rPr lang="en-US" sz="1300" dirty="0" err="1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결합</a:t>
            </a:r>
            <a:r>
              <a:rPr lang="en-US" sz="13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: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2344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유학생에게 STEM 지정이 핵심인 이유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3977640" cy="2880360"/>
          </a:xfrm>
          <a:prstGeom prst="roundRect">
            <a:avLst>
              <a:gd name="adj" fmla="val 2540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❌  비STEM 프로그램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800" y="2377440"/>
            <a:ext cx="3520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12개월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85800" y="301752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졸업 후 OPT 근무 가능 기간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47472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H-1B 추첨 기회: 단 1회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커리큘럼: 전통 경영학 이론 중심, 정량 훈련 제한적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691640"/>
            <a:ext cx="3977640" cy="2880360"/>
          </a:xfrm>
          <a:prstGeom prst="roundRect">
            <a:avLst>
              <a:gd name="adj" fmla="val 2540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4937760" y="192024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✅  STEM 지정 프로그램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937760" y="2377440"/>
            <a:ext cx="3520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36개월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4937760" y="301752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졸업 후 OPT 근무 가능 기간 (최대 3년)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937760" y="3474720"/>
            <a:ext cx="3520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H-1B 추첨 기회: 최대 3~4회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커리큘럼: Python·R·SQL·머신러닝·비즈니스 애널리틱스 결합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595360" y="482803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STEM 지정 MSBA 프로그램 비교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766560" y="301752"/>
            <a:ext cx="1005840" cy="365760"/>
          </a:xfrm>
          <a:prstGeom prst="roundRect">
            <a:avLst>
              <a:gd name="adj" fmla="val 15000"/>
            </a:avLst>
          </a:prstGeom>
          <a:solidFill>
            <a:srgbClr val="C9A84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766560" y="301752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1/2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77240"/>
          <a:ext cx="8229600" cy="3931921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학교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프로그램/기간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예상 학비(유학생)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특징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MIT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(Sloan)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MBAn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$91,000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(전미 1위)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7개월 Capstone 프로젝트로 글로벌 기업 실무 문제 해결. 최상위 취업률.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Carnegie Mellon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(Tepper/Heinz)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 / MSIT-BIDA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12~16개월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$72,000~$82,000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CMU의 AI/CS 역량 결합. 테크 분야 취업 및 Data Scientist 직행 비율 높음.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UT Austin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(McCombs)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$53,000~$58,000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전통의 TOP 3 과정. 합리적 학비 대비 높은 텍사스·전미 빅테크 취업률.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UCLA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(Anderson)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15개월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$77,000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(여름 유급 인턴십 포함)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여름 유급 인턴십 필수 포함. 서부 빅테크 접근성 최상 및 높은 연봉.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Columbia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(IEOR &amp; CBS)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12~18개월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$85,000~$92,000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공과대학(IEOR)과 경영대학원(CBS) 공동 운영. 뉴욕 금융·컨설팅·빅테크 네트워크 압도적.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UC Berkeley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(Haas)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$82,000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(소수정예)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신설 후 급부상. Haas 브랜드 및 샌프란시스코 베이에어리어 입지.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STEM 지정 MSBA 프로그램 비교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766560" y="301752"/>
            <a:ext cx="1005840" cy="365760"/>
          </a:xfrm>
          <a:prstGeom prst="roundRect">
            <a:avLst>
              <a:gd name="adj" fmla="val 15000"/>
            </a:avLst>
          </a:prstGeom>
          <a:solidFill>
            <a:srgbClr val="C9A84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6766560" y="301752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2/2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77240"/>
          <a:ext cx="8229600" cy="3931921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학교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프로그램/기간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예상 학비(유학생)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특징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USC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(Marshall)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12~16개월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$78,000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서부 거대 Trojan 알룸나이 네트워크. 인턴십 트랙(16개월)으로 유학생 선호도 높음.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Emory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(Goizueta)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$70,000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Business+Data+Tech 3대 축 완벽 통합. 소수정예 밀착 관리로 취업률 최상위.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Georgia Tech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(Scheller/Computing)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 Analytics(MSA)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$50,000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(전미 최고 가성비)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공과대학·컴공·경영대 공동 주관으로 깊이 있는 데이터 분석 훈련.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Duke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(Fuqua)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MQM: Business Analytics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$75,000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Finance·Marketing·Strategy·Forensics 4개 트랙 선택. Team Fuqua 협업 문화.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Univ. of Rochester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(Simon)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11~17개월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약 $70,000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(장학금 풍부)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재학생 70% 이상 장학금 수혜. 17개월 트랙 선택 시 여름 인턴십 가능.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Wake Forest / Minnesota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(Carlson)</a:t>
                      </a:r>
                      <a:endParaRPr lang="en-US" sz="9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MSBA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10~12개월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334E85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$60,000~$68,000
</a:t>
                      </a:r>
                      <a:endParaRPr lang="en-US" sz="9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기업 연계 프로젝트 강점. 포춘 500 기업 취업 연계 우수.</a:t>
                      </a:r>
                      <a:endParaRPr lang="en-US" sz="8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선수과목이 까다로운 과정 vs 비교적 수월한 과정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정량/코딩 요구 수준은 학교마다 다르며 크게 두 그룹으로 나뉩니다: 강한 수학·코딩 기반 필수 그룹, 온라인 수료증·GMAT Quant로 보완 가능한 그룹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3977640" cy="3200400"/>
          </a:xfrm>
          <a:prstGeom prst="roundRect">
            <a:avLst>
              <a:gd name="adj" fmla="val 2286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685800" y="1481328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🎯 정량 강한 지원자에게 최적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85800" y="1810512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(엄격한 선수과목 요구)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2194560"/>
            <a:ext cx="35204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MIT Sloan MBAn — 최상위 수학/코딩 역량 요구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Columbia IEOR &amp; CBS — 공대 수준 정량 배경 필요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UC Berkeley Haas — 소수정예 강한 정량 선발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Georgia Tech MSA — 공학적 데이터분석 심화 필수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09160" y="1280160"/>
            <a:ext cx="3977640" cy="3200400"/>
          </a:xfrm>
          <a:prstGeom prst="roundRect">
            <a:avLst>
              <a:gd name="adj" fmla="val 2286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4937760" y="1481328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🌱 비전공자도 지원 가능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937760" y="1810512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(온라인 수료증 · GMAT Quant 보완)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937760" y="2194560"/>
            <a:ext cx="352044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Emory Goizueta — Business+Data+Tech 균형, 소수정예 밀착 관리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UT Austin McCombs — 합리적 학비의 실무 중심 과정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Univ. of Rochester Simon — 장학금 풍부, 유학생 최적화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Wake Forest / Minnesota — 실무 중심, 온라인 수료증으로 보완 가능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입학 지원 타임라인 및 라운드별 전략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가을 학기(8월) 입학 기본 · 유학생은 Round 1~2 지원이 가장 유리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517904" cy="2880360"/>
          </a:xfrm>
          <a:prstGeom prst="roundRect">
            <a:avLst>
              <a:gd name="adj" fmla="val 3614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3350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5월~8월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901952"/>
            <a:ext cx="1335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사전 준비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2423160"/>
            <a:ext cx="133502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GMAT·TOEFL 준비, 선수과목 온라인 이수, 학교 리스트업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135124" y="1371600"/>
            <a:ext cx="1517904" cy="2880360"/>
          </a:xfrm>
          <a:prstGeom prst="roundRect">
            <a:avLst>
              <a:gd name="adj" fmla="val 3614"/>
            </a:avLst>
          </a:prstGeom>
          <a:solidFill>
            <a:srgbClr val="C9A84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2226564" y="1554480"/>
            <a:ext cx="13350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9월~11월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26564" y="1901952"/>
            <a:ext cx="1335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Round 1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226564" y="2423160"/>
            <a:ext cx="133502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장학금 예산 최다, 합격률 </a:t>
            </a:r>
            <a:r>
              <a:rPr lang="en-US" sz="950" dirty="0" err="1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최고</a:t>
            </a:r>
            <a:r>
              <a:rPr lang="en-US" sz="950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813048" y="1371600"/>
            <a:ext cx="1517904" cy="2880360"/>
          </a:xfrm>
          <a:prstGeom prst="roundRect">
            <a:avLst>
              <a:gd name="adj" fmla="val 3614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3904488" y="1554480"/>
            <a:ext cx="13350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12월~1월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904488" y="1901952"/>
            <a:ext cx="1335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Round 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904488" y="2423160"/>
            <a:ext cx="133502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가장 많은 정원 선발, 비자수속 마지노선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490972" y="1371600"/>
            <a:ext cx="1517904" cy="2880360"/>
          </a:xfrm>
          <a:prstGeom prst="roundRect">
            <a:avLst>
              <a:gd name="adj" fmla="val 3614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5582412" y="1554480"/>
            <a:ext cx="13350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2월~3월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82412" y="1901952"/>
            <a:ext cx="1335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Round 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582412" y="2423160"/>
            <a:ext cx="133502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잔여 T.O. 대상, 비자 일정 타이트할 수 있음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7168896" y="1371600"/>
            <a:ext cx="1517904" cy="2880360"/>
          </a:xfrm>
          <a:prstGeom prst="roundRect">
            <a:avLst>
              <a:gd name="adj" fmla="val 3614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7260336" y="1554480"/>
            <a:ext cx="133502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6월~8월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260336" y="1901952"/>
            <a:ext cx="1335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입학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260336" y="2423160"/>
            <a:ext cx="1335024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F-1 비자(I-20) 수령, 오리엔테이션 참석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지원 준비 방법 — 단계별 가이드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9144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594360" y="10241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📊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94360" y="1444752"/>
            <a:ext cx="2350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학업 성적 관리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94360" y="1737360"/>
            <a:ext cx="23500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GPA 3.3/4.0 이상 목표. 수학·통계·프로그래밍 등 Quant 과목 성적 별도 관리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64408" y="9144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3401568" y="10241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🗣️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401568" y="1444752"/>
            <a:ext cx="2350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GMAT &amp; 공인 영어 성적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401568" y="1737360"/>
            <a:ext cx="23500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GMAT Focus 650+ , TOEFL 100+ 또는 IELTS 7.0+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062472" y="91440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6199632" y="102412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✍️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99632" y="1444752"/>
            <a:ext cx="2350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에세이(SOP)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199632" y="1737360"/>
            <a:ext cx="23500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지원 동기·데이터 프로젝트 경험·커리어 목표를 구체적으로 제시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57200" y="256032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594360" y="267004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🤝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3090672"/>
            <a:ext cx="2350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추천서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94360" y="3383280"/>
            <a:ext cx="23500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 err="1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학부</a:t>
            </a: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교수 1인 + 인턴십/직장 상사 1인, 2~3부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264408" y="256032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3401568" y="267004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📄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401568" y="3090672"/>
            <a:ext cx="2350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이력서(CV)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3401568" y="3383280"/>
            <a:ext cx="23500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Technical Skills 섹션 포함, 정량적 성과를 1페이지로 압축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062472" y="2560320"/>
            <a:ext cx="2624328" cy="1417320"/>
          </a:xfrm>
          <a:prstGeom prst="roundRect">
            <a:avLst>
              <a:gd name="adj" fmla="val 5161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6199632" y="2670048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🎥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199632" y="3090672"/>
            <a:ext cx="2350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화상 인터뷰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199632" y="3383280"/>
            <a:ext cx="23500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Kira Talent 비동기 응답 방식 다수, 사전 모의연습 필수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GMAT &amp; GPA 준비 전략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합격뿐 아니라 장학금 확보에도 직결되는 핵심 요소입니다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548640" y="1444752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650+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GMAT Focus Edition</a:t>
            </a:r>
            <a:endParaRPr lang="en-US" sz="10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 점수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56032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/>
          <p:nvPr/>
        </p:nvSpPr>
        <p:spPr>
          <a:xfrm>
            <a:off x="2651760" y="1444752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4~5개월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651760" y="205740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평균 준비 기간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4754880" y="1444752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GPA 3.3+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54880" y="205740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다수 학교 GMAT</a:t>
            </a:r>
            <a:endParaRPr lang="en-US" sz="10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Waiver 기준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76656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12275E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858000" y="1444752"/>
            <a:ext cx="1737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↑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858000" y="205740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고득점 시 장학금</a:t>
            </a:r>
            <a:endParaRPr lang="en-US" sz="10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확보 확률 상승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57200" y="2880360"/>
            <a:ext cx="8229600" cy="1828800"/>
          </a:xfrm>
          <a:prstGeom prst="roundRect">
            <a:avLst>
              <a:gd name="adj" fmla="val 4000"/>
            </a:avLst>
          </a:prstGeom>
          <a:solidFill>
            <a:srgbClr val="F7F8FB"/>
          </a:solidFill>
          <a:ln w="12700">
            <a:solidFill>
              <a:srgbClr val="E4E8F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731520" y="3063240"/>
            <a:ext cx="76809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학부 GPA가 3.3 이상이면 다수 </a:t>
            </a:r>
            <a:r>
              <a:rPr lang="en-US" sz="1100" dirty="0" err="1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학교에서</a:t>
            </a: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GMAT Waiver(면제) 신청이 가능하지만, 학교별 공식 Admissions 페이지에서 조건을 반드시 확인해야 합니다.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면제 대상이 아니라면 GMAT Focus Edition 650점 이상을 목표로, 약 4~5개월의 준비 기간을 권장합니다.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정량 전공자가 아니어도 GMAT Quant/Data Insights 고득점으로 학업 </a:t>
            </a:r>
            <a:r>
              <a:rPr lang="en-US" sz="1100" dirty="0" err="1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수행</a:t>
            </a: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100" dirty="0" err="1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능력</a:t>
            </a: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100" dirty="0" err="1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입증시</a:t>
            </a:r>
            <a:r>
              <a:rPr lang="ko-KR" alt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지원가능한 학교들이 있습니다</a:t>
            </a:r>
            <a:r>
              <a:rPr lang="en-US" altLang="ko-KR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.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44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MIT·Columbia·UC Berkeley 등 정량 중심 프로그램일수록 Quant 섹션 점수 비중이 커지는 경향이 있습니다.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F4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졸업 후 취업 경로 &amp; 예상 연봉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777240"/>
          <a:ext cx="8229600" cy="379476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항목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세부 내용</a:t>
                      </a:r>
                      <a:endParaRPr lang="en-US" sz="11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F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① 취업률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92~98% (졸업 후 3~6개월 이내, TOP 스쿨 평균)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② 평균 초봉 (Base Salary)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$95,000~$130,000 (약 1억 3천만 원~1억 8천만 원)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③ 사이닝 보너스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$10,000~$25,000 (약 1,400만 원~3,500만 원)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④ 주요 진출 산업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IT/Tech 35~40%, Consulting 20~25%, Finance/Fintech 15~20%, Retail/E-commerce 10~15%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⑤ Data / BI Analyst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SQL·Python·Tableau로 데이터 분석 및 의사결정 리포트 작성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⑥ Data Scientist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머신러닝 모델링 · 이탈 예측 · 추천시스템 · 가격 최적화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⑦ Business Analytics Consultant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Big 4 / 컨설팅펌의 빅데이터·디지털 전환 프로젝트 수행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1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2440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⑧ 주요 채용 기업</a:t>
                      </a:r>
                      <a:endParaRPr lang="en-US" sz="105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B6472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Google·Amazon·Meta·McKinsey·Deloitte·Goldman Sachs·Walmart 등</a:t>
                      </a:r>
                      <a:endParaRPr lang="en-US" sz="10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F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수험생을 위한 파이널 팁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334E8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74980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i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철저한</a:t>
            </a:r>
            <a:r>
              <a:rPr 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i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선수과목준비</a:t>
            </a:r>
            <a:r>
              <a:rPr lang="ko-KR" alt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를 시작으로</a:t>
            </a:r>
            <a:endParaRPr lang="en-US" altLang="ko-KR" sz="1600" i="1" dirty="0">
              <a:solidFill>
                <a:srgbClr val="FFFFFF"/>
              </a:solidFill>
              <a:latin typeface="맑은 고딕" pitchFamily="34" charset="0"/>
              <a:ea typeface="맑은 고딕" pitchFamily="34" charset="-122"/>
              <a:cs typeface="맑은 고딕" pitchFamily="34" charset="-12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GMAT </a:t>
            </a:r>
            <a:r>
              <a:rPr lang="ko-KR" alt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고득점</a:t>
            </a:r>
            <a:r>
              <a:rPr lang="en-US" altLang="ko-KR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ko-KR" alt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과 차별화된 나만의 지원서 작성은 </a:t>
            </a: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여러분을 목표한 </a:t>
            </a:r>
            <a:r>
              <a:rPr lang="en-US" sz="1600" i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학교의</a:t>
            </a:r>
            <a:r>
              <a:rPr 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600" i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합격</a:t>
            </a:r>
            <a:r>
              <a:rPr lang="ko-KR" alt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은 물론 장학금 획득까지</a:t>
            </a:r>
            <a:r>
              <a:rPr lang="en-US" sz="1600" i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이끌어 줄 것입니다.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35204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— </a:t>
            </a:r>
            <a:r>
              <a:rPr lang="ko-KR" altLang="en-US" sz="1150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대한민국 대표 </a:t>
            </a:r>
            <a:r>
              <a:rPr lang="en-US" altLang="ko-KR" sz="1150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MSBA </a:t>
            </a:r>
            <a:r>
              <a:rPr lang="ko-KR" altLang="en-US" sz="1150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준비기관 </a:t>
            </a:r>
            <a:r>
              <a:rPr lang="en-US" sz="1150" dirty="0" err="1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리더스MBA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365760" y="48280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84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LEADERS MBA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54880" y="48280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www.leadersmba.com  |  02-512-7666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F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17320"/>
            <a:ext cx="80467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Questions &amp; Answers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20116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철저한 지원전략과 GMAT 준비로 원하는 </a:t>
            </a:r>
            <a:r>
              <a:rPr lang="en-US" sz="1300" dirty="0" err="1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학교의</a:t>
            </a:r>
            <a:r>
              <a:rPr lang="en-US" sz="13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sz="1300" dirty="0" err="1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합격</a:t>
            </a:r>
            <a:r>
              <a:rPr lang="ko-KR" altLang="en-US" sz="13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과 장학금을 동시에</a:t>
            </a:r>
            <a:r>
              <a:rPr lang="en-US" sz="1300" dirty="0">
                <a:solidFill>
                  <a:srgbClr val="C9D6E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이루시기 바랍니다!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2834640"/>
            <a:ext cx="7863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🎓  대한민국 No.1 GMAT·MBA.MSBA 컨설팅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48640" y="3246120"/>
            <a:ext cx="7863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📞  02-512-7666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3566160"/>
            <a:ext cx="7863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✉️  webmaster@leadersmba.com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48640" y="3886200"/>
            <a:ext cx="7863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🌐  www.leadersmba.com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1305</Words>
  <Application>Microsoft Office PowerPoint</Application>
  <PresentationFormat>화면 슬라이드 쇼(16:9)</PresentationFormat>
  <Paragraphs>244</Paragraphs>
  <Slides>11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YOUNGGON LEE</cp:lastModifiedBy>
  <cp:revision>1</cp:revision>
  <dcterms:created xsi:type="dcterms:W3CDTF">2026-08-19T07:24:28Z</dcterms:created>
  <dcterms:modified xsi:type="dcterms:W3CDTF">2026-08-27T07:26:43Z</dcterms:modified>
</cp:coreProperties>
</file>