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7" d="100"/>
          <a:sy n="117" d="100"/>
        </p:scale>
        <p:origin x="22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UNGGON LEE" userId="d9a5b3263db3549c" providerId="LiveId" clId="{1CB88542-FE93-4AF4-9406-853C477CCF1F}"/>
    <pc:docChg chg="custSel modSld">
      <pc:chgData name="YOUNGGON LEE" userId="d9a5b3263db3549c" providerId="LiveId" clId="{1CB88542-FE93-4AF4-9406-853C477CCF1F}" dt="2026-06-11T05:49:47.862" v="97" actId="20577"/>
      <pc:docMkLst>
        <pc:docMk/>
      </pc:docMkLst>
      <pc:sldChg chg="modSp mod">
        <pc:chgData name="YOUNGGON LEE" userId="d9a5b3263db3549c" providerId="LiveId" clId="{1CB88542-FE93-4AF4-9406-853C477CCF1F}" dt="2026-06-11T05:49:47.862" v="97" actId="20577"/>
        <pc:sldMkLst>
          <pc:docMk/>
          <pc:sldMk cId="0" sldId="263"/>
        </pc:sldMkLst>
        <pc:spChg chg="mod">
          <ac:chgData name="YOUNGGON LEE" userId="d9a5b3263db3549c" providerId="LiveId" clId="{1CB88542-FE93-4AF4-9406-853C477CCF1F}" dt="2026-06-11T05:49:13.106" v="60" actId="20577"/>
          <ac:spMkLst>
            <pc:docMk/>
            <pc:sldMk cId="0" sldId="263"/>
            <ac:spMk id="16" creationId="{00000000-0000-0000-0000-000000000000}"/>
          </ac:spMkLst>
        </pc:spChg>
        <pc:spChg chg="mod">
          <ac:chgData name="YOUNGGON LEE" userId="d9a5b3263db3549c" providerId="LiveId" clId="{1CB88542-FE93-4AF4-9406-853C477CCF1F}" dt="2026-06-11T05:49:47.862" v="97" actId="20577"/>
          <ac:spMkLst>
            <pc:docMk/>
            <pc:sldMk cId="0" sldId="263"/>
            <ac:spMk id="31" creationId="{00000000-0000-0000-0000-000000000000}"/>
          </ac:spMkLst>
        </pc:spChg>
      </pc:sldChg>
      <pc:sldChg chg="delSp modSp mod">
        <pc:chgData name="YOUNGGON LEE" userId="d9a5b3263db3549c" providerId="LiveId" clId="{1CB88542-FE93-4AF4-9406-853C477CCF1F}" dt="2026-06-11T05:47:43.550" v="1" actId="6549"/>
        <pc:sldMkLst>
          <pc:docMk/>
          <pc:sldMk cId="0" sldId="264"/>
        </pc:sldMkLst>
        <pc:spChg chg="del">
          <ac:chgData name="YOUNGGON LEE" userId="d9a5b3263db3549c" providerId="LiveId" clId="{1CB88542-FE93-4AF4-9406-853C477CCF1F}" dt="2026-06-11T05:47:36.919" v="0" actId="21"/>
          <ac:spMkLst>
            <pc:docMk/>
            <pc:sldMk cId="0" sldId="264"/>
            <ac:spMk id="31" creationId="{00000000-0000-0000-0000-000000000000}"/>
          </ac:spMkLst>
        </pc:spChg>
        <pc:spChg chg="mod">
          <ac:chgData name="YOUNGGON LEE" userId="d9a5b3263db3549c" providerId="LiveId" clId="{1CB88542-FE93-4AF4-9406-853C477CCF1F}" dt="2026-06-11T05:47:43.550" v="1" actId="6549"/>
          <ac:spMkLst>
            <pc:docMk/>
            <pc:sldMk cId="0" sldId="264"/>
            <ac:spMk id="3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94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0" y="502920"/>
            <a:ext cx="2743200" cy="347472"/>
          </a:xfrm>
          <a:prstGeom prst="round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3200400" y="5029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D1F4E"/>
                </a:solidFill>
              </a:rPr>
              <a:t>LEADERS MBA  |  PREMIER ADMISSIONS STRATEGY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804672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대학(원)생을 위한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경영 석사 완전 비교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514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9A84C"/>
                </a:solidFill>
              </a:rPr>
              <a:t>Deferred MBA  vs  MiM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097280" y="3246120"/>
            <a:ext cx="6949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94A3B8"/>
                </a:solidFill>
              </a:rPr>
              <a:t>나의 목표, 스펙, 타이밍에 맞는 최적의 선택을 찾아드립니다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097280" y="3840480"/>
            <a:ext cx="2926080" cy="822960"/>
          </a:xfrm>
          <a:prstGeom prst="roundRect">
            <a:avLst/>
          </a:prstGeom>
          <a:solidFill>
            <a:srgbClr val="1A3060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1097280" y="3858768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</a:rPr>
              <a:t>🎓  Deferred MBA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97280" y="422452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</a:rPr>
              <a:t>Harvard · Stanford · Wharton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120640" y="3840480"/>
            <a:ext cx="2926080" cy="822960"/>
          </a:xfrm>
          <a:prstGeom prst="roundRect">
            <a:avLst/>
          </a:prstGeom>
          <a:solidFill>
            <a:srgbClr val="1A3060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5120640" y="3858768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</a:rPr>
              <a:t>📊  MiM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120640" y="422452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</a:rPr>
              <a:t>Kellogg · LBS · HEC Paris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0" y="484632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</a:rPr>
              <a:t>www.leadersmba.com  |  02-512-7666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F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94A3B8"/>
                </a:solidFill>
              </a:rPr>
              <a:t>MiM 최다 합격생을 만들어낸 곳</a:t>
            </a:r>
            <a:endParaRPr lang="en-US" sz="17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LEADERS MBA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731520" y="2011680"/>
            <a:ext cx="2286000" cy="1188720"/>
          </a:xfrm>
          <a:prstGeom prst="rect">
            <a:avLst/>
          </a:prstGeom>
          <a:solidFill>
            <a:srgbClr val="1A3060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731520" y="205740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20년+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GMAT 컨설팅 노하우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383280" y="2011680"/>
            <a:ext cx="2286000" cy="1188720"/>
          </a:xfrm>
          <a:prstGeom prst="rect">
            <a:avLst/>
          </a:prstGeom>
          <a:solidFill>
            <a:srgbClr val="1A3060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3383280" y="205740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30억+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383280" y="26060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연평균 장학금 달성 총액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035040" y="2011680"/>
            <a:ext cx="2286000" cy="1188720"/>
          </a:xfrm>
          <a:prstGeom prst="rect">
            <a:avLst/>
          </a:prstGeom>
          <a:solidFill>
            <a:srgbClr val="1A3060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6035040" y="205740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글로벌 1위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035040" y="26060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GMAT 성적 (평균 +50점)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3383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94A3B8"/>
                </a:solidFill>
              </a:rPr>
              <a:t>GMAT 준비부터 지원서 작성, 최종합격까지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3749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모두가 꿈꾸는 글로벌 커리어, 리더스에서 시작하세요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286000" y="4251960"/>
            <a:ext cx="4572000" cy="685800"/>
          </a:xfrm>
          <a:prstGeom prst="roundRect">
            <a:avLst>
              <a:gd name="adj" fmla="val 13333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2286000" y="42519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D1F4E"/>
                </a:solidFill>
              </a:rPr>
              <a:t>02-512-7666  |  www.leadersmba.com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F4E"/>
                </a:solidFill>
              </a:rPr>
              <a:t>오늘 알아볼 내용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128016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594360" cy="658368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594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1152144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F4E"/>
                </a:solidFill>
              </a:rPr>
              <a:t>두 과정, 한눈에 비교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43000" y="1426464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대상 프로필 · 기간 · 핵심 차이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856232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856232"/>
            <a:ext cx="594360" cy="658368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57200" y="1856232"/>
            <a:ext cx="594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43000" y="1911096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F4E"/>
                </a:solidFill>
              </a:rPr>
              <a:t>Deferred MBA란?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143000" y="2185416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메커니즘 · 지원 학교 · 4가지 전략적 이점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615184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3"/>
          <p:cNvSpPr/>
          <p:nvPr/>
        </p:nvSpPr>
        <p:spPr>
          <a:xfrm>
            <a:off x="457200" y="2615184"/>
            <a:ext cx="594360" cy="658368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457200" y="2615184"/>
            <a:ext cx="594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43000" y="2670048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F4E"/>
                </a:solidFill>
              </a:rPr>
              <a:t>MiM이란?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143000" y="294436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미국 vs 유럽 · STEM 혜택 · 취업 성과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374136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457200" y="3374136"/>
            <a:ext cx="594360" cy="658368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457200" y="3374136"/>
            <a:ext cx="594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43000" y="3429000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F4E"/>
                </a:solidFill>
              </a:rPr>
              <a:t>나에게 맞는 과정 선택법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" y="3703320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목표 · 타이밍 · 스펙별 최적 경로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133088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23"/>
          <p:cNvSpPr/>
          <p:nvPr/>
        </p:nvSpPr>
        <p:spPr>
          <a:xfrm>
            <a:off x="457200" y="4133088"/>
            <a:ext cx="594360" cy="658368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457200" y="4133088"/>
            <a:ext cx="594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143000" y="4187952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F4E"/>
                </a:solidFill>
              </a:rPr>
              <a:t>합격 준비 핵심 요소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143000" y="4462272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GMAT · GPA · Essay · 추천서 전략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F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두 과정, 핵심 비교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</a:rPr>
              <a:t>어떤 과정이 나에게 더 적합한가?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8412480" cy="43891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256032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F4E"/>
                </a:solidFill>
              </a:rPr>
              <a:t>비교 항목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108960" y="1188720"/>
            <a:ext cx="256032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F4E"/>
                </a:solidFill>
              </a:rPr>
              <a:t>Deferred MBA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0" y="1188720"/>
            <a:ext cx="3017520" cy="43891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F4E"/>
                </a:solidFill>
              </a:rPr>
              <a:t>MiM (Master in Management)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02336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365760" y="1645920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대상 프로필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108960" y="1645920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학부/대학원 재학생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(졸업 예정자)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43600" y="1645920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학부 졸업생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경력 0~2년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066544"/>
            <a:ext cx="8412480" cy="402336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65760" y="2066544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입학 시점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108960" y="2066544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졸업 후 2~5년 뒤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(유예 후 입학)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943600" y="2066544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졸업 직후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또는 1~2년 내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2487168"/>
            <a:ext cx="8412480" cy="402336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65760" y="2487168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과정 기간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108960" y="2487168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2년 (풀타임 MBA)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0" y="2487168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9개월~2년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(프로그램별 상이)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2907792"/>
            <a:ext cx="8412480" cy="402336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365760" y="2907792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목표 학교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108960" y="2907792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Harvard · Stanford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Wharton · Booth · MIT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943600" y="2907792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Kellogg · LBS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HEC · INSEAD · St. Gallen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65760" y="3328416"/>
            <a:ext cx="8412480" cy="402336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365760" y="3328416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필요 시험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108960" y="3328416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GMAT + TOEFL/IELTS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943600" y="3328416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GMAT + TOEFL/IELTS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65760" y="3749040"/>
            <a:ext cx="8412480" cy="402336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365760" y="3749040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경력 요건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108960" y="3749040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불필요 (미리 합격 확보)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5943600" y="3749040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불필요 또는 최소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65760" y="4169664"/>
            <a:ext cx="8412480" cy="402336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365760" y="4169664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취업 분야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3108960" y="4169664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MBB · PE · Strategy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(경력 2~5년 후)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943600" y="4169664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MBB · IB · Tech Strategy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(졸업 직후)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365760" y="4590288"/>
            <a:ext cx="8412480" cy="402336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7" name="Text 35"/>
          <p:cNvSpPr/>
          <p:nvPr/>
        </p:nvSpPr>
        <p:spPr>
          <a:xfrm>
            <a:off x="365760" y="4590288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A84C"/>
                </a:solidFill>
              </a:rPr>
              <a:t>평균 연봉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3108960" y="4590288"/>
            <a:ext cx="25603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$150K+ (MBA 졸업 후)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5943600" y="4590288"/>
            <a:ext cx="3017520" cy="402336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$85K–$110K (MiM 졸업 후)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84C"/>
                </a:solidFill>
              </a:rPr>
              <a:t>Deferred MBA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</a:rPr>
              <a:t>대학(원)생만의 커리어 치트키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1920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005840" y="987552"/>
            <a:ext cx="594360" cy="59436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1005840" y="98755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166420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F4E"/>
                </a:solidFill>
              </a:rPr>
              <a:t>재학 중 지원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029968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</a:rPr>
              <a:t>학부/대학원 마지막 학년에 지원서 제출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313432" y="1920240"/>
            <a:ext cx="13716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468880" y="914400"/>
            <a:ext cx="1920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3108960" y="987552"/>
            <a:ext cx="594360" cy="59436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108960" y="98755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468880" y="166420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F4E"/>
                </a:solidFill>
              </a:rPr>
              <a:t>합격 통지 확보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2029968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</a:rPr>
              <a:t>경력 없이 M7 MBA 우선 합격 통지서 수령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416552" y="1920240"/>
            <a:ext cx="13716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4572000" y="914400"/>
            <a:ext cx="1920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5212080" y="987552"/>
            <a:ext cx="594360" cy="59436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212080" y="98755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572000" y="166420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F4E"/>
                </a:solidFill>
              </a:rPr>
              <a:t>2~5년 커리어 시작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63440" y="2029968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</a:rPr>
              <a:t>스타트업, 해외 근무, 비영리 등 도전적 경력 자유롭게 쌓기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519672" y="1920240"/>
            <a:ext cx="13716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1"/>
          <p:cNvSpPr/>
          <p:nvPr/>
        </p:nvSpPr>
        <p:spPr>
          <a:xfrm>
            <a:off x="6675120" y="914400"/>
            <a:ext cx="1920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22"/>
          <p:cNvSpPr/>
          <p:nvPr/>
        </p:nvSpPr>
        <p:spPr>
          <a:xfrm>
            <a:off x="7315200" y="987552"/>
            <a:ext cx="594360" cy="59436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7315200" y="98755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675120" y="166420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F4E"/>
                </a:solidFill>
              </a:rPr>
              <a:t>MBA 입학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766560" y="2029968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</a:rPr>
              <a:t>커리어 완성 후 정해진 시기에 최상위 MBA 입학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65760" y="30632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1F4E"/>
                </a:solidFill>
              </a:rPr>
              <a:t>4가지 전략적 이점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365760" y="3474720"/>
            <a:ext cx="1920240" cy="1463040"/>
          </a:xfrm>
          <a:prstGeom prst="rect">
            <a:avLst/>
          </a:prstGeom>
          <a:solidFill>
            <a:srgbClr val="0D1F4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365760" y="3493008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⚡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365760" y="390448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Test Score 극대화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42245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94A3B8"/>
                </a:solidFill>
              </a:rPr>
              <a:t>학생 신분일 때 GMAT 고득점 최적기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2468880" y="3474720"/>
            <a:ext cx="1920240" cy="1463040"/>
          </a:xfrm>
          <a:prstGeom prst="rect">
            <a:avLst/>
          </a:prstGeom>
          <a:solidFill>
            <a:srgbClr val="0D1F4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" name="Text 32"/>
          <p:cNvSpPr/>
          <p:nvPr/>
        </p:nvSpPr>
        <p:spPr>
          <a:xfrm>
            <a:off x="2468880" y="3493008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🌐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2468880" y="390448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얼리 네트워킹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2560320" y="42245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94A3B8"/>
                </a:solidFill>
              </a:rPr>
              <a:t>합격 즉시 하버드·스탠포드 동문 네트워크 진입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572000" y="3474720"/>
            <a:ext cx="1920240" cy="1463040"/>
          </a:xfrm>
          <a:prstGeom prst="rect">
            <a:avLst/>
          </a:prstGeom>
          <a:solidFill>
            <a:srgbClr val="0D1F4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8" name="Text 36"/>
          <p:cNvSpPr/>
          <p:nvPr/>
        </p:nvSpPr>
        <p:spPr>
          <a:xfrm>
            <a:off x="4572000" y="3493008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🚀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4572000" y="390448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도전적 커리어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663440" y="42245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94A3B8"/>
                </a:solidFill>
              </a:rPr>
              <a:t>입학이 보장돼 스타트업·해외 등 과감한 도전 가능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6675120" y="3474720"/>
            <a:ext cx="1920240" cy="1463040"/>
          </a:xfrm>
          <a:prstGeom prst="rect">
            <a:avLst/>
          </a:prstGeom>
          <a:solidFill>
            <a:srgbClr val="0D1F4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2" name="Text 40"/>
          <p:cNvSpPr/>
          <p:nvPr/>
        </p:nvSpPr>
        <p:spPr>
          <a:xfrm>
            <a:off x="6675120" y="3493008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🔄</a:t>
            </a:r>
            <a:endParaRPr lang="en-US" sz="2000" dirty="0"/>
          </a:p>
        </p:txBody>
      </p:sp>
      <p:sp>
        <p:nvSpPr>
          <p:cNvPr id="43" name="Text 41"/>
          <p:cNvSpPr/>
          <p:nvPr/>
        </p:nvSpPr>
        <p:spPr>
          <a:xfrm>
            <a:off x="6675120" y="390448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Zero Risk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766560" y="42245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94A3B8"/>
                </a:solidFill>
              </a:rPr>
              <a:t>떨어져도 일반 전형 재지원 가능, 재지원 선호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F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지원 가능 TOP 학교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</a:rPr>
              <a:t>현재 전 세계 20개+ 최상위 경영대학원에서 Deferred 전형 운영 중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3931920" cy="3474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F4E"/>
                </a:solidFill>
              </a:rPr>
              <a:t>THE M7 SCHOOLS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365760" y="1536192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Harvard (2+2)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377440" y="1536192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2377440" y="1536192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Stanford (GSB)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011680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65760" y="2011680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Wharton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377440" y="2011680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2377440" y="2011680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Chicago Booth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487168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365760" y="2487168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Columbia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377440" y="2487168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2377440" y="2487168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Kellogg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65760" y="2962656"/>
            <a:ext cx="182880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65760" y="2962656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MIT Sloan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663440" y="1097280"/>
            <a:ext cx="4114800" cy="347472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4663440" y="109728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</a:rPr>
              <a:t>TOP GLOBAL MBA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63440" y="1536192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4663440" y="153619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NYU Stern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766560" y="1536192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6766560" y="153619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Yale SOM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663440" y="2011680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4663440" y="201168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Berkeley Haas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766560" y="2011680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6766560" y="201168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Darden (UVA)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63440" y="2487168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9"/>
          <p:cNvSpPr/>
          <p:nvPr/>
        </p:nvSpPr>
        <p:spPr>
          <a:xfrm>
            <a:off x="4663440" y="2487168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Emory Goizueta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766560" y="2487168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6766560" y="2487168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등 20+ Schools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65760" y="475488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</a:rPr>
              <a:t>※ 학교별 지원 시기 및 세부 요건이 상이하므로 전문 컨설팅 가이드가 필수입니다.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84C"/>
                </a:solidFill>
              </a:rPr>
              <a:t>MiM (Master in Management)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</a:rPr>
              <a:t>졸업 직후, 세계 최상위 비즈니스 스쿨로의 패스트트랙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196596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024128" y="1005840"/>
            <a:ext cx="640080" cy="64008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1024128" y="10058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65760" y="1719072"/>
            <a:ext cx="1965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Pre-experience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Leadership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57200" y="2212848"/>
            <a:ext cx="1783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경력 0~2년 우수 졸업생 대상.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학문적 성과를 비즈니스 역량으로 전환.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468880" y="914400"/>
            <a:ext cx="196596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3127248" y="1005840"/>
            <a:ext cx="640080" cy="64008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127248" y="10058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468880" y="1719072"/>
            <a:ext cx="1965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Career Pivot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Velocity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560320" y="2212848"/>
            <a:ext cx="1783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5년 경력 없이도 MBB · IB ·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Tech Strategy 진입 가능.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572000" y="914400"/>
            <a:ext cx="196596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5230368" y="1005840"/>
            <a:ext cx="640080" cy="64008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5230368" y="10058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🇺🇸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0" y="1719072"/>
            <a:ext cx="1965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미국 STEM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인증 혜택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663440" y="2212848"/>
            <a:ext cx="1783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3년 OPT + H1-B 추첨 3회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영주권 스폰서십 극대화.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675120" y="914400"/>
            <a:ext cx="196596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9"/>
          <p:cNvSpPr/>
          <p:nvPr/>
        </p:nvSpPr>
        <p:spPr>
          <a:xfrm>
            <a:off x="7333488" y="1005840"/>
            <a:ext cx="640080" cy="640080"/>
          </a:xfrm>
          <a:prstGeom prst="ellipse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7333488" y="10058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🌍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675120" y="1719072"/>
            <a:ext cx="1965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유럽 Heritage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네트워크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6766560" y="2212848"/>
            <a:ext cx="17830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인턴십 포함 커리큘럼.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</a:rPr>
              <a:t>금융·컨설팅 허브 Alumni 네트워크.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65760" y="3246120"/>
            <a:ext cx="8412480" cy="3657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365760" y="32461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</a:rPr>
              <a:t>M7 MiM 졸업생 취업 성과  |  평균 시작 연봉 $85,000 – $110,000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65760" y="3749040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Consulting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377440" y="3785616"/>
            <a:ext cx="6035040" cy="2560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Shape 27"/>
          <p:cNvSpPr/>
          <p:nvPr/>
        </p:nvSpPr>
        <p:spPr>
          <a:xfrm>
            <a:off x="2377440" y="3785616"/>
            <a:ext cx="2432304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4901184" y="3749040"/>
            <a:ext cx="457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F4E"/>
                </a:solidFill>
              </a:rPr>
              <a:t>38%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65760" y="4151376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Financial Services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377440" y="4187952"/>
            <a:ext cx="6035040" cy="2560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3" name="Shape 31"/>
          <p:cNvSpPr/>
          <p:nvPr/>
        </p:nvSpPr>
        <p:spPr>
          <a:xfrm>
            <a:off x="2377440" y="4187952"/>
            <a:ext cx="1664208" cy="256032"/>
          </a:xfrm>
          <a:prstGeom prst="rect">
            <a:avLst/>
          </a:prstGeom>
          <a:solidFill>
            <a:srgbClr val="6BA3BE"/>
          </a:solidFill>
          <a:ln w="12700">
            <a:solidFill>
              <a:srgbClr val="6BA3B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" name="Text 32"/>
          <p:cNvSpPr/>
          <p:nvPr/>
        </p:nvSpPr>
        <p:spPr>
          <a:xfrm>
            <a:off x="4133088" y="4151376"/>
            <a:ext cx="457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F4E"/>
                </a:solidFill>
              </a:rPr>
              <a:t>26%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65760" y="455371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Technology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2377440" y="4590288"/>
            <a:ext cx="6035040" cy="2560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7" name="Shape 35"/>
          <p:cNvSpPr/>
          <p:nvPr/>
        </p:nvSpPr>
        <p:spPr>
          <a:xfrm>
            <a:off x="2377440" y="4590288"/>
            <a:ext cx="1408176" cy="256032"/>
          </a:xfrm>
          <a:prstGeom prst="rect">
            <a:avLst/>
          </a:prstGeom>
          <a:solidFill>
            <a:srgbClr val="82C785"/>
          </a:solidFill>
          <a:ln w="12700">
            <a:solidFill>
              <a:srgbClr val="82C7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8" name="Text 36"/>
          <p:cNvSpPr/>
          <p:nvPr/>
        </p:nvSpPr>
        <p:spPr>
          <a:xfrm>
            <a:off x="3877056" y="4553712"/>
            <a:ext cx="457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F4E"/>
                </a:solidFill>
              </a:rPr>
              <a:t>22%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F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MiM 주요 학교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365760" y="822960"/>
            <a:ext cx="3931920" cy="3474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D1F4E"/>
                </a:solidFill>
              </a:rPr>
              <a:t>🇺🇸  미국 M7 MiM (9–10개월, STEM)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365760" y="1261872"/>
            <a:ext cx="187452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65760" y="1261872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Kellogg (MiM)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377440" y="1261872"/>
            <a:ext cx="187452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2377440" y="1261872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Booth (MiM)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1737360"/>
            <a:ext cx="187452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365760" y="1737360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MIT Sloan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377440" y="1737360"/>
            <a:ext cx="1874520" cy="384048"/>
          </a:xfrm>
          <a:prstGeom prst="rect">
            <a:avLst/>
          </a:prstGeom>
          <a:solidFill>
            <a:srgbClr val="1E3A6E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2377440" y="1737360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Duke (Fuqua)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65760" y="2331720"/>
            <a:ext cx="3931920" cy="1371600"/>
          </a:xfrm>
          <a:prstGeom prst="rect">
            <a:avLst/>
          </a:prstGeom>
          <a:solidFill>
            <a:srgbClr val="1A306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457200" y="23774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STEM 인증 핵심 혜택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2743200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미국 내 취업 시 3년 OPT 보장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H1-B 비자 최대 3회 추첨 기회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영주권 스폰서십 확률 극대화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데이터 기반 의사결정 역량 증명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822960"/>
            <a:ext cx="4114800" cy="347472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4663440" y="82296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A84C"/>
                </a:solidFill>
              </a:rPr>
              <a:t>🇪🇺  유럽 Top MiM (12–24개월)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63440" y="1261872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4663440" y="126187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</a:rPr>
              <a:t>HEC Paris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766560" y="1261872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6766560" y="126187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</a:rPr>
              <a:t>LBS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663440" y="1737360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4663440" y="173736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</a:rPr>
              <a:t>INSEAD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766560" y="1737360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6766560" y="173736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</a:rPr>
              <a:t>St. Gallen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663440" y="2212848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4663440" y="2212848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</a:rPr>
              <a:t>ESSEC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6766560" y="2212848"/>
            <a:ext cx="1920240" cy="384048"/>
          </a:xfrm>
          <a:prstGeom prst="rect">
            <a:avLst/>
          </a:prstGeom>
          <a:solidFill>
            <a:srgbClr val="12275E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6766560" y="2212848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</a:rPr>
              <a:t>ESCP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4663440" y="2331720"/>
            <a:ext cx="4114800" cy="1371600"/>
          </a:xfrm>
          <a:prstGeom prst="rect">
            <a:avLst/>
          </a:prstGeom>
          <a:solidFill>
            <a:srgbClr val="1A3060"/>
          </a:solidFill>
          <a:ln w="12700">
            <a:solidFill>
              <a:srgbClr val="334E85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9"/>
          <p:cNvSpPr/>
          <p:nvPr/>
        </p:nvSpPr>
        <p:spPr>
          <a:xfrm>
            <a:off x="4754880" y="23774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유럽 MiM 강점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754880" y="2743200"/>
            <a:ext cx="3931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커리큘럼 내 인턴십 포함 (실무 경험 보장)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금융·컨설팅 허브 Alumni 네트워크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다국적 클래스로 글로벌 네트워크 구축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• HEC·LBS, Financial Times 세계 1~2위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0" y="3794760"/>
            <a:ext cx="9144000" cy="1371600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" name="Text 32"/>
          <p:cNvSpPr/>
          <p:nvPr/>
        </p:nvSpPr>
        <p:spPr>
          <a:xfrm>
            <a:off x="457200" y="3840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</a:rPr>
              <a:t>주요 채용 기업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7200" y="413308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Consulting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4407408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McKinsey · BCG · Bain (MBB)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3383280" y="413308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Finance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383280" y="4407408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Goldman Sachs · J.P. Morgan · BlackRock · Citadel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413308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Tech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309360" y="4407408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Google · Amazon · Microsoft · Meta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D1F4E"/>
                </a:solidFill>
              </a:rPr>
              <a:t>나에게 맞는 과정은?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164592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4160520" cy="411480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365760" y="868680"/>
            <a:ext cx="4160520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65760" y="868680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F4E"/>
                </a:solidFill>
              </a:rPr>
              <a:t>Deferred MBA 선택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46304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914400" y="141732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하버드·스탠포드 등 최상위 MBA 목표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201168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914400" y="196596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재학 중이거나 졸업 예정자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48640" y="256032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914400" y="251460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2~5년 뒤 탑 MBA 입학을 원함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48640" y="310896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914400" y="306324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스타트업, 비영리 등 자유로운 커리어 원함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48640" y="365760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914400" y="361188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리스크 없이 </a:t>
            </a:r>
            <a:r>
              <a:rPr lang="en-US" sz="1150" dirty="0" err="1">
                <a:solidFill>
                  <a:srgbClr val="FFFFFF"/>
                </a:solidFill>
              </a:rPr>
              <a:t>미래를</a:t>
            </a:r>
            <a:r>
              <a:rPr lang="en-US" sz="1150" dirty="0">
                <a:solidFill>
                  <a:srgbClr val="FFFFFF"/>
                </a:solidFill>
              </a:rPr>
              <a:t> </a:t>
            </a:r>
            <a:r>
              <a:rPr lang="ko-KR" altLang="en-US" sz="1150" dirty="0">
                <a:solidFill>
                  <a:srgbClr val="FFFFFF"/>
                </a:solidFill>
              </a:rPr>
              <a:t>확보</a:t>
            </a:r>
            <a:r>
              <a:rPr lang="en-US" altLang="ko-KR" sz="1150" dirty="0">
                <a:solidFill>
                  <a:srgbClr val="FFFFFF"/>
                </a:solidFill>
              </a:rPr>
              <a:t>+ STEM OPT </a:t>
            </a:r>
            <a:r>
              <a:rPr lang="ko-KR" altLang="en-US" sz="1150" dirty="0">
                <a:solidFill>
                  <a:srgbClr val="FFFFFF"/>
                </a:solidFill>
              </a:rPr>
              <a:t>혜택 활용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48640" y="420624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914400" y="416052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궁극적으로 C-Suite · PE 목표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800600" y="868680"/>
            <a:ext cx="4160520" cy="4114800"/>
          </a:xfrm>
          <a:prstGeom prst="rect">
            <a:avLst/>
          </a:prstGeom>
          <a:solidFill>
            <a:srgbClr val="12275E"/>
          </a:solidFill>
          <a:ln w="12700">
            <a:solidFill>
              <a:srgbClr val="12275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4800600" y="868680"/>
            <a:ext cx="4160520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4800600" y="868680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F4E"/>
                </a:solidFill>
              </a:rPr>
              <a:t>MiM 선택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983480" y="146304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5349240" y="141732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졸업 직후 글로벌 기업 Analyst 목표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983480" y="201168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5349240" y="196596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경력 없이 MBB · IB 진입 원함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983480" y="256032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5349240" y="251460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빠른 커리어 스타트를 원함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983480" y="310896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5349240" y="306324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미국 취업 희망 → STEM OPT 혜택 활용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4983480" y="365760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9"/>
          <p:cNvSpPr/>
          <p:nvPr/>
        </p:nvSpPr>
        <p:spPr>
          <a:xfrm>
            <a:off x="5349240" y="361188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1~2년 내 취업 </a:t>
            </a:r>
            <a:r>
              <a:rPr lang="en-US" sz="1150" dirty="0" err="1">
                <a:solidFill>
                  <a:srgbClr val="FFFFFF"/>
                </a:solidFill>
              </a:rPr>
              <a:t>시장</a:t>
            </a:r>
            <a:r>
              <a:rPr lang="en-US" sz="1150" dirty="0">
                <a:solidFill>
                  <a:srgbClr val="FFFFFF"/>
                </a:solidFill>
              </a:rPr>
              <a:t> </a:t>
            </a:r>
            <a:r>
              <a:rPr lang="en-US" sz="1150" dirty="0" err="1">
                <a:solidFill>
                  <a:srgbClr val="FFFFFF"/>
                </a:solidFill>
              </a:rPr>
              <a:t>진입</a:t>
            </a:r>
            <a:r>
              <a:rPr lang="en-US" sz="1150" dirty="0">
                <a:solidFill>
                  <a:srgbClr val="FFFFFF"/>
                </a:solidFill>
              </a:rPr>
              <a:t>. </a:t>
            </a:r>
            <a:r>
              <a:rPr lang="ko-KR" altLang="en-US" sz="1150" dirty="0">
                <a:solidFill>
                  <a:srgbClr val="FFFFFF"/>
                </a:solidFill>
              </a:rPr>
              <a:t>추후 </a:t>
            </a:r>
            <a:r>
              <a:rPr lang="en-US" altLang="ko-KR" sz="1150" dirty="0">
                <a:solidFill>
                  <a:srgbClr val="FFFFFF"/>
                </a:solidFill>
              </a:rPr>
              <a:t>MBA </a:t>
            </a:r>
            <a:r>
              <a:rPr lang="ko-KR" altLang="en-US" sz="1150" dirty="0">
                <a:solidFill>
                  <a:srgbClr val="FFFFFF"/>
                </a:solidFill>
              </a:rPr>
              <a:t>지원가능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983480" y="4206240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5349240" y="4160520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유럽 네트워크 또는 인턴십 포함 원함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365760" y="5074920"/>
            <a:ext cx="8412480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5" name="Text 33"/>
          <p:cNvSpPr/>
          <p:nvPr/>
        </p:nvSpPr>
        <p:spPr>
          <a:xfrm>
            <a:off x="365760" y="50749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1F4E"/>
                </a:solidFill>
              </a:rPr>
              <a:t>💡  두 과정 모두 가능한 경우, Leaders MBA 컨설팀이 개인 목표·스펙에 맞춰 최적 경로를 설계해 드립니다.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F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합격을 위한 핵심 준비 요소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4160520" cy="4114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4160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1F4E"/>
                </a:solidFill>
              </a:rPr>
              <a:t>📝  Academic &amp; Scores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4160520" cy="914400"/>
          </a:xfrm>
          <a:prstGeom prst="rect">
            <a:avLst/>
          </a:prstGeom>
          <a:solidFill>
            <a:srgbClr val="1A3060"/>
          </a:solidFill>
          <a:ln w="12700">
            <a:solidFill>
              <a:srgbClr val="1A3A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48640" y="142646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GMAT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764792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최상위권 입학의 핵심 지표 / Leaders MBA 글로벌 평균 +50점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423160"/>
            <a:ext cx="4160520" cy="914400"/>
          </a:xfrm>
          <a:prstGeom prst="rect">
            <a:avLst/>
          </a:prstGeom>
          <a:solidFill>
            <a:srgbClr val="1A3060"/>
          </a:solidFill>
          <a:ln w="12700">
            <a:solidFill>
              <a:srgbClr val="1A3A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365760" y="2423160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548640" y="247802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TOEFL / IELTS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2816352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영어 기준 충족 (학교별 최소 점수 상이)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3474720"/>
            <a:ext cx="4160520" cy="914400"/>
          </a:xfrm>
          <a:prstGeom prst="rect">
            <a:avLst/>
          </a:prstGeom>
          <a:solidFill>
            <a:srgbClr val="1A3060"/>
          </a:solidFill>
          <a:ln w="12700">
            <a:solidFill>
              <a:srgbClr val="1A3A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365760" y="3474720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548640" y="352958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GPA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3867912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학부 성적 및 전공 역량 증명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00600" y="868680"/>
            <a:ext cx="4160520" cy="4114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4800600" y="868680"/>
            <a:ext cx="4160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1F4E"/>
                </a:solidFill>
              </a:rPr>
              <a:t>📋  Application Elements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800600" y="1371600"/>
            <a:ext cx="4160520" cy="914400"/>
          </a:xfrm>
          <a:prstGeom prst="rect">
            <a:avLst/>
          </a:prstGeom>
          <a:solidFill>
            <a:srgbClr val="1A3060"/>
          </a:solidFill>
          <a:ln w="12700">
            <a:solidFill>
              <a:srgbClr val="1A3A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4800600" y="1371600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4983480" y="142646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Essays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983480" y="1764792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지원 동기 및 잠재력 증명 / 차별화된 스토리라인 구성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800600" y="2423160"/>
            <a:ext cx="4160520" cy="914400"/>
          </a:xfrm>
          <a:prstGeom prst="rect">
            <a:avLst/>
          </a:prstGeom>
          <a:solidFill>
            <a:srgbClr val="1A3060"/>
          </a:solidFill>
          <a:ln w="12700">
            <a:solidFill>
              <a:srgbClr val="1A3A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22"/>
          <p:cNvSpPr/>
          <p:nvPr/>
        </p:nvSpPr>
        <p:spPr>
          <a:xfrm>
            <a:off x="4800600" y="2423160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4983480" y="247802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Resume / CV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983480" y="2816352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인턴십 및 대외 활동 기록 / 리더십 경험 강조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800600" y="3474720"/>
            <a:ext cx="4160520" cy="914400"/>
          </a:xfrm>
          <a:prstGeom prst="rect">
            <a:avLst/>
          </a:prstGeom>
          <a:solidFill>
            <a:srgbClr val="1A3060"/>
          </a:solidFill>
          <a:ln w="12700">
            <a:solidFill>
              <a:srgbClr val="1A3A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8" name="Shape 26"/>
          <p:cNvSpPr/>
          <p:nvPr/>
        </p:nvSpPr>
        <p:spPr>
          <a:xfrm>
            <a:off x="4800600" y="3474720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4983480" y="352958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LoR (추천서)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983480" y="3867912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교수님 또는 인턴 상사의 구체적 역량 증명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365760" y="452628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945</Words>
  <Application>Microsoft Office PowerPoint</Application>
  <PresentationFormat>화면 슬라이드 쇼(16:9)</PresentationFormat>
  <Paragraphs>220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Arial</vt:lpstr>
      <vt:lpstr>Arial Black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Deferred MBA vs MiM - 나에게 맞는 선택은?</dc:title>
  <dc:subject>PptxGenJS Presentation</dc:subject>
  <dc:creator>PptxGenJS</dc:creator>
  <cp:lastModifiedBy>YOUNGGON LEE</cp:lastModifiedBy>
  <cp:revision>1</cp:revision>
  <dcterms:created xsi:type="dcterms:W3CDTF">2026-05-14T05:42:08Z</dcterms:created>
  <dcterms:modified xsi:type="dcterms:W3CDTF">2026-06-11T05:49:51Z</dcterms:modified>
</cp:coreProperties>
</file>