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2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UNGGON LEE" userId="d9a5b3263db3549c" providerId="LiveId" clId="{1CB88542-FE93-4AF4-9406-853C477CCF1F}"/>
    <pc:docChg chg="modSld">
      <pc:chgData name="YOUNGGON LEE" userId="d9a5b3263db3549c" providerId="LiveId" clId="{1CB88542-FE93-4AF4-9406-853C477CCF1F}" dt="2026-07-29T11:48:31.631" v="57" actId="20577"/>
      <pc:docMkLst>
        <pc:docMk/>
      </pc:docMkLst>
      <pc:sldChg chg="modSp mod">
        <pc:chgData name="YOUNGGON LEE" userId="d9a5b3263db3549c" providerId="LiveId" clId="{1CB88542-FE93-4AF4-9406-853C477CCF1F}" dt="2026-07-29T11:48:31.631" v="57" actId="20577"/>
        <pc:sldMkLst>
          <pc:docMk/>
          <pc:sldMk cId="0" sldId="256"/>
        </pc:sldMkLst>
        <pc:spChg chg="mod">
          <ac:chgData name="YOUNGGON LEE" userId="d9a5b3263db3549c" providerId="LiveId" clId="{1CB88542-FE93-4AF4-9406-853C477CCF1F}" dt="2026-07-29T11:48:19.724" v="37" actId="6549"/>
          <ac:spMkLst>
            <pc:docMk/>
            <pc:sldMk cId="0" sldId="256"/>
            <ac:spMk id="4" creationId="{00000000-0000-0000-0000-000000000000}"/>
          </ac:spMkLst>
        </pc:spChg>
        <pc:spChg chg="mod">
          <ac:chgData name="YOUNGGON LEE" userId="d9a5b3263db3549c" providerId="LiveId" clId="{1CB88542-FE93-4AF4-9406-853C477CCF1F}" dt="2026-07-29T11:48:31.631" v="57" actId="20577"/>
          <ac:spMkLst>
            <pc:docMk/>
            <pc:sldMk cId="0" sldId="256"/>
            <ac:spMk id="5" creationId="{00000000-0000-0000-0000-000000000000}"/>
          </ac:spMkLst>
        </pc:spChg>
      </pc:sldChg>
      <pc:sldChg chg="modSp mod">
        <pc:chgData name="YOUNGGON LEE" userId="d9a5b3263db3549c" providerId="LiveId" clId="{1CB88542-FE93-4AF4-9406-853C477CCF1F}" dt="2026-07-29T08:18:43.908" v="36" actId="20577"/>
        <pc:sldMkLst>
          <pc:docMk/>
          <pc:sldMk cId="0" sldId="262"/>
        </pc:sldMkLst>
        <pc:spChg chg="mod">
          <ac:chgData name="YOUNGGON LEE" userId="d9a5b3263db3549c" providerId="LiveId" clId="{1CB88542-FE93-4AF4-9406-853C477CCF1F}" dt="2026-07-29T08:18:19.138" v="8" actId="20577"/>
          <ac:spMkLst>
            <pc:docMk/>
            <pc:sldMk cId="0" sldId="262"/>
            <ac:spMk id="9" creationId="{00000000-0000-0000-0000-000000000000}"/>
          </ac:spMkLst>
        </pc:spChg>
        <pc:spChg chg="mod">
          <ac:chgData name="YOUNGGON LEE" userId="d9a5b3263db3549c" providerId="LiveId" clId="{1CB88542-FE93-4AF4-9406-853C477CCF1F}" dt="2026-07-29T08:18:43.908" v="36" actId="20577"/>
          <ac:spMkLst>
            <pc:docMk/>
            <pc:sldMk cId="0" sldId="262"/>
            <ac:spMk id="1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409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F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8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LEADERS MBA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미국 회계학 석사(MAcc/MSA)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8046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 err="1">
                <a:solidFill>
                  <a:srgbClr val="C9A8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프로그램</a:t>
            </a:r>
            <a:r>
              <a:rPr lang="en-US" sz="2400" b="1" dirty="0">
                <a:solidFill>
                  <a:srgbClr val="C9A8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완벽 가이드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2212848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9D6E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9개 STEM 프로그램 비교부터 지원전략, GMAT </a:t>
            </a:r>
            <a:r>
              <a:rPr lang="en-US" sz="1300" dirty="0" err="1">
                <a:solidFill>
                  <a:srgbClr val="C9D6E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준비법까지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3063240"/>
            <a:ext cx="1874520" cy="1234440"/>
          </a:xfrm>
          <a:prstGeom prst="roundRect">
            <a:avLst>
              <a:gd name="adj" fmla="val 5926"/>
            </a:avLst>
          </a:prstGeom>
          <a:solidFill>
            <a:srgbClr val="12275E"/>
          </a:solidFill>
          <a:ln w="9525">
            <a:solidFill>
              <a:srgbClr val="334E8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320040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🏫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621792" y="3721608"/>
            <a:ext cx="1728216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STEM 프로그램 비교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560320" y="3063240"/>
            <a:ext cx="1874520" cy="1234440"/>
          </a:xfrm>
          <a:prstGeom prst="roundRect">
            <a:avLst>
              <a:gd name="adj" fmla="val 5926"/>
            </a:avLst>
          </a:prstGeom>
          <a:solidFill>
            <a:srgbClr val="12275E"/>
          </a:solidFill>
          <a:ln w="9525">
            <a:solidFill>
              <a:srgbClr val="334E8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8"/>
          <p:cNvSpPr/>
          <p:nvPr/>
        </p:nvSpPr>
        <p:spPr>
          <a:xfrm>
            <a:off x="2560320" y="320040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📝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2633472" y="3721608"/>
            <a:ext cx="1728216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지원서류 체크리스트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0" y="3063240"/>
            <a:ext cx="1874520" cy="1234440"/>
          </a:xfrm>
          <a:prstGeom prst="roundRect">
            <a:avLst>
              <a:gd name="adj" fmla="val 5926"/>
            </a:avLst>
          </a:prstGeom>
          <a:solidFill>
            <a:srgbClr val="12275E"/>
          </a:solidFill>
          <a:ln w="9525">
            <a:solidFill>
              <a:srgbClr val="334E8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1"/>
          <p:cNvSpPr/>
          <p:nvPr/>
        </p:nvSpPr>
        <p:spPr>
          <a:xfrm>
            <a:off x="4572000" y="320040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🗓️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645152" y="3721608"/>
            <a:ext cx="1728216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라운드별 지원전략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583680" y="3063240"/>
            <a:ext cx="1874520" cy="1234440"/>
          </a:xfrm>
          <a:prstGeom prst="roundRect">
            <a:avLst>
              <a:gd name="adj" fmla="val 5926"/>
            </a:avLst>
          </a:prstGeom>
          <a:solidFill>
            <a:srgbClr val="12275E"/>
          </a:solidFill>
          <a:ln w="9525">
            <a:solidFill>
              <a:srgbClr val="334E8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6583680" y="320040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📊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6656832" y="3721608"/>
            <a:ext cx="1728216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GMAT 준비 전략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65760" y="48234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E8C97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LEADERS MBA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120640" y="48234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E8C97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www.leadersmba.com  |  02-512-7666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1F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9A8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수험생을 위한 파이널 팁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334E8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“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4980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i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STEM 지정 프로그램 선택과 GMAT 고득점 전략은 비자 안정성과 장학금,</a:t>
            </a:r>
            <a:endParaRPr lang="en-US" sz="16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600" i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두 마리 토끼를 모두 잡는 핵심 열쇠입니다.</a:t>
            </a:r>
            <a:endParaRPr lang="en-US" sz="16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600" i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철저한 선수과목·서류 준비와 꾸준한 GMAT 학습이</a:t>
            </a:r>
            <a:endParaRPr lang="en-US" sz="16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600" i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여러분을 목표한 학교의 합격으로 이끌어 줄 것입니다.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35204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8C97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— 리더스MBA 미국 회계학 석사 &amp; GMAT 가이드라인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365760" y="48234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E8C97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LEADERS MBA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120640" y="48234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E8C97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www.leadersmba.com  |  02-512-7666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1F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41732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Questions &amp; Answers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201168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9D6E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철저한 지원전략과 GMAT 준비로 원하는 학교의 합격을 빠르게 이루시기 바랍니다!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283464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8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🎓  대한민국 No.1 GMAT·MBA 컨설팅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48640" y="3246120"/>
            <a:ext cx="7863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📞  02-512-7666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48640" y="3566160"/>
            <a:ext cx="7863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✉️  webmaster@leadersmba.com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3886200"/>
            <a:ext cx="7863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🌐  www.leadersmba.com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MS Accounting 프로그램 개요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75895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MAcc·MSA·MPA — 명칭은 달라도 목적은 동일: 150학점 충족, CPA 준비, Big 4 취업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457200" y="1234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34E85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유학생에게 STEM 지정이 핵심인 이유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3977640" cy="2880360"/>
          </a:xfrm>
          <a:prstGeom prst="roundRect">
            <a:avLst>
              <a:gd name="adj" fmla="val 1905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685800" y="1920240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❌ 비STEM 프로그램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5800" y="2377440"/>
            <a:ext cx="3520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12개월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685800" y="3017520"/>
            <a:ext cx="3520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졸업 후 OPT 근무 가능 기간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347472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H-1B 추첨 기회: 단 1회
</a:t>
            </a:r>
            <a:endParaRPr lang="en-US" sz="1150" dirty="0"/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커리큘럼: 전통 회계·세무·감사 중심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709160" y="1691640"/>
            <a:ext cx="3977640" cy="2880360"/>
          </a:xfrm>
          <a:prstGeom prst="roundRect">
            <a:avLst>
              <a:gd name="adj" fmla="val 1905"/>
            </a:avLst>
          </a:prstGeom>
          <a:solidFill>
            <a:srgbClr val="0D1F4E"/>
          </a:solidFill>
          <a:ln w="12700">
            <a:solidFill>
              <a:srgbClr val="0D1F4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4937760" y="1920240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A8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✅ STEM 지정 프로그램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937760" y="2377440"/>
            <a:ext cx="3520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36개월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4937760" y="3017520"/>
            <a:ext cx="3520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졸업 후 OPT 근무 가능 기간 (최대 3년)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937760" y="347472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H-1B 추첨 기회: 최대 3~4회
</a:t>
            </a:r>
            <a:endParaRPr lang="en-US" sz="1150" dirty="0"/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커리큘럼: 데이터 분석·IT 감사·정량 가치평가 결합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65760" y="48234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LEADERS MBA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120640" y="48234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www.leadersmba.com  |  02-512-7666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595360" y="482346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STEM 지정 회계학 석사 프로그램 비교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7406640" y="301752"/>
            <a:ext cx="1280160" cy="365760"/>
          </a:xfrm>
          <a:prstGeom prst="rect">
            <a:avLst/>
          </a:prstGeom>
          <a:solidFill>
            <a:srgbClr val="C9A84C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1/2</a:t>
            </a:r>
            <a:endParaRPr lang="en-US" sz="11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822960"/>
          <a:ext cx="8229600" cy="3657600"/>
        </p:xfrm>
        <a:graphic>
          <a:graphicData uri="http://schemas.openxmlformats.org/drawingml/2006/table">
            <a:tbl>
              <a:tblPr/>
              <a:tblGrid>
                <a:gridCol w="155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학교</a:t>
                      </a:r>
                      <a:endParaRPr lang="en-US" sz="10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프로그램/기간</a:t>
                      </a:r>
                      <a:endParaRPr lang="en-US" sz="10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예상 학비(유학생)</a:t>
                      </a:r>
                      <a:endParaRPr lang="en-US" sz="10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특징</a:t>
                      </a:r>
                      <a:endParaRPr lang="en-US" sz="10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UT Austin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(McCombs)</a:t>
                      </a:r>
                      <a:endParaRPr lang="en-US" sz="10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Traditional MPA</a:t>
                      </a:r>
                      <a:endParaRPr lang="en-US" sz="950" dirty="0"/>
                    </a:p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9개월~1년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34E85"/>
                          </a:solidFill>
                        </a:rPr>
                        <a:t>$49,000~$70,000</a:t>
                      </a:r>
                      <a:endParaRPr lang="en-US" sz="950" dirty="0"/>
                    </a:p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34E85"/>
                          </a:solidFill>
                        </a:rPr>
                        <a:t>(비거주자, 학점별 상이)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5B6472"/>
                          </a:solidFill>
                        </a:rPr>
                        <a:t>전공자·비전공자 모두 가능. 비전공자는 입학 전/후 선수과목 충족. Becker CPA 교재 포함.</a:t>
                      </a:r>
                      <a:endParaRPr lang="en-US" sz="9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UIUC (Gies)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MSA</a:t>
                      </a:r>
                      <a:endParaRPr lang="en-US" sz="10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MS in Accountancy</a:t>
                      </a:r>
                      <a:endParaRPr lang="en-US" sz="950" dirty="0"/>
                    </a:p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12개월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34E85"/>
                          </a:solidFill>
                        </a:rPr>
                        <a:t>$55,000~$61,000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5B6472"/>
                          </a:solidFill>
                        </a:rPr>
                        <a:t>전공 무관 지원 가능(회계학사 불필요). 부족 과목은 Coursera 대체 가능.</a:t>
                      </a:r>
                      <a:endParaRPr lang="en-US" sz="9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UIUC (Gies)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MAS</a:t>
                      </a:r>
                      <a:endParaRPr lang="en-US" sz="10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Master of Acct. Science</a:t>
                      </a:r>
                      <a:endParaRPr lang="en-US" sz="950" dirty="0"/>
                    </a:p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9개월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34E85"/>
                          </a:solidFill>
                        </a:rPr>
                        <a:t>$55,000~$61,000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5B6472"/>
                          </a:solidFill>
                        </a:rPr>
                        <a:t>★미국 AACSB 인증대 회계학사 소지자 전용 트랙 (MSA와 별개).</a:t>
                      </a:r>
                      <a:endParaRPr lang="en-US" sz="9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USC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(Leventhal)</a:t>
                      </a:r>
                      <a:endParaRPr lang="en-US" sz="10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MAcc / MBT</a:t>
                      </a:r>
                      <a:endParaRPr lang="en-US" sz="950" dirty="0"/>
                    </a:p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9~11개월(전공자) / 3학기(비전공자)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34E85"/>
                          </a:solidFill>
                        </a:rPr>
                        <a:t>$65,000~$75,000</a:t>
                      </a:r>
                      <a:endParaRPr lang="en-US" sz="950" dirty="0"/>
                    </a:p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34E85"/>
                          </a:solidFill>
                        </a:rPr>
                        <a:t>(+Summer Intensive 약 $15,350)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5B6472"/>
                          </a:solidFill>
                        </a:rPr>
                        <a:t>비전공자는 6월 8주 Summer Intensive 이수 후 본과정 합류.</a:t>
                      </a:r>
                      <a:endParaRPr lang="en-US" sz="9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UMich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(Ross)</a:t>
                      </a:r>
                      <a:endParaRPr lang="en-US" sz="10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MAcc</a:t>
                      </a:r>
                      <a:endParaRPr lang="en-US" sz="950" dirty="0"/>
                    </a:p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8개월(2학기)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34E85"/>
                          </a:solidFill>
                        </a:rPr>
                        <a:t>$54,000~$60,000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5B6472"/>
                          </a:solidFill>
                        </a:rPr>
                        <a:t>중급회계 등 5개 선수과목 엄격 요구 → 회계·상경계열 전공자 위주.</a:t>
                      </a:r>
                      <a:endParaRPr lang="en-US" sz="9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365760" y="48234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LEADERS MBA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120640" y="48234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www.leadersmba.com  |  02-512-7666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STEM 지정 회계학 석사 프로그램 비교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7406640" y="301752"/>
            <a:ext cx="1280160" cy="365760"/>
          </a:xfrm>
          <a:prstGeom prst="rect">
            <a:avLst/>
          </a:prstGeom>
          <a:solidFill>
            <a:srgbClr val="C9A84C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2/2</a:t>
            </a:r>
            <a:endParaRPr lang="en-US" sz="11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822960"/>
          <a:ext cx="8229600" cy="3657600"/>
        </p:xfrm>
        <a:graphic>
          <a:graphicData uri="http://schemas.openxmlformats.org/drawingml/2006/table">
            <a:tbl>
              <a:tblPr/>
              <a:tblGrid>
                <a:gridCol w="155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학교</a:t>
                      </a:r>
                      <a:endParaRPr lang="en-US" sz="10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프로그램/기간</a:t>
                      </a:r>
                      <a:endParaRPr lang="en-US" sz="10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예상 학비(유학생)</a:t>
                      </a:r>
                      <a:endParaRPr lang="en-US" sz="10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특징</a:t>
                      </a:r>
                      <a:endParaRPr lang="en-US" sz="10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Columbia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Univ.</a:t>
                      </a:r>
                      <a:endParaRPr lang="en-US" sz="10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MS in Acct. &amp; FA (MSAFA)</a:t>
                      </a:r>
                      <a:endParaRPr lang="en-US" sz="950" dirty="0"/>
                    </a:p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1년(3학기)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34E85"/>
                          </a:solidFill>
                        </a:rPr>
                        <a:t>$70,000~$75,000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5B6472"/>
                          </a:solidFill>
                        </a:rPr>
                        <a:t>박사과정급 커리큘럼, 논문 필수. IB·자산운용·Equity Research 특화.</a:t>
                      </a:r>
                      <a:endParaRPr lang="en-US" sz="9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UNC Chapel Hill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(Kenan-Flagler)</a:t>
                      </a:r>
                      <a:endParaRPr lang="en-US" sz="10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MAC</a:t>
                      </a:r>
                      <a:endParaRPr lang="en-US" sz="950" dirty="0"/>
                    </a:p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10개월~1년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34E85"/>
                          </a:solidFill>
                        </a:rPr>
                        <a:t>$65,000~$70,000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5B6472"/>
                          </a:solidFill>
                        </a:rPr>
                        <a:t>선수과목 요건 없음(no-prerequisite). 온캠퍼스는 비전공자 위주 설계.</a:t>
                      </a:r>
                      <a:endParaRPr lang="en-US" sz="9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Wake Forest</a:t>
                      </a:r>
                      <a:endParaRPr lang="en-US" sz="10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MSA</a:t>
                      </a:r>
                      <a:endParaRPr lang="en-US" sz="950" dirty="0"/>
                    </a:p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2학기(9개월)+선택 3학기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34E85"/>
                          </a:solidFill>
                        </a:rPr>
                        <a:t>약 $79,000</a:t>
                      </a:r>
                      <a:endParaRPr lang="en-US" sz="950" dirty="0"/>
                    </a:p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34E85"/>
                          </a:solidFill>
                        </a:rPr>
                        <a:t>(2026-27, 학비+수수료)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5B6472"/>
                          </a:solidFill>
                        </a:rPr>
                        <a:t>전공 무관. 3학기 선택 시 Busy Season 유급 인턴십.</a:t>
                      </a:r>
                      <a:endParaRPr lang="en-US" sz="9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Notre Dame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(Mendoza)</a:t>
                      </a:r>
                      <a:endParaRPr lang="en-US" sz="10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MSA</a:t>
                      </a:r>
                      <a:endParaRPr lang="en-US" sz="950" dirty="0"/>
                    </a:p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9개월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34E85"/>
                          </a:solidFill>
                        </a:rPr>
                        <a:t>$55,000~$60,000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5B6472"/>
                          </a:solidFill>
                        </a:rPr>
                        <a:t>Traditional/Data Analytics 두 트랙 중 ★Data Analytics만 STEM 지정.</a:t>
                      </a:r>
                      <a:endParaRPr lang="en-US" sz="9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Rochester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(Simon)</a:t>
                      </a:r>
                      <a:endParaRPr lang="en-US" sz="10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MSA</a:t>
                      </a:r>
                      <a:endParaRPr lang="en-US" sz="950" dirty="0"/>
                    </a:p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</a:rPr>
                        <a:t>9개월 또는 16개월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34E85"/>
                          </a:solidFill>
                        </a:rPr>
                        <a:t>약 $65,000</a:t>
                      </a:r>
                      <a:endParaRPr lang="en-US" sz="950" dirty="0"/>
                    </a:p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34E85"/>
                          </a:solidFill>
                        </a:rPr>
                        <a:t>(재학생 70%+ 장학금)</a:t>
                      </a:r>
                      <a:endParaRPr lang="en-US" sz="95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5B6472"/>
                          </a:solidFill>
                        </a:rPr>
                        <a:t>전공 무관, 유학생 친화적. 16개월 트랙은 여름 인턴십 가능.</a:t>
                      </a:r>
                      <a:endParaRPr lang="en-US" sz="900" dirty="0"/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 2"/>
          <p:cNvSpPr/>
          <p:nvPr/>
        </p:nvSpPr>
        <p:spPr>
          <a:xfrm>
            <a:off x="365760" y="48234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LEADERS MBA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120640" y="48234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www.leadersmba.com  |  02-512-7666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회계전공자 vs 비전공자 지원 전략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선수과목 요건은 학교마다 다르며 크게 두 방식으로 나뉩니다: Summer Intensive 이수 방식, 커리큘럼 내 기초과목 포함/온라인 대체 방식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457200" y="1280160"/>
            <a:ext cx="3977640" cy="3200400"/>
          </a:xfrm>
          <a:prstGeom prst="roundRect">
            <a:avLst>
              <a:gd name="adj" fmla="val 1714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/>
          <p:nvPr/>
        </p:nvSpPr>
        <p:spPr>
          <a:xfrm>
            <a:off x="685800" y="1481328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🎯 회계전공자에게 최적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85800" y="1810512"/>
            <a:ext cx="3520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(엄격한 선수과목 요구)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85800" y="2194560"/>
            <a:ext cx="352044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1A24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UMich Ross MAcc — 중급회계 포함 5개 선수과목 필수</a:t>
            </a:r>
            <a:endParaRPr lang="en-US" sz="1150" dirty="0"/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1A24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UIUC Gies MAS — 미국 인증대 회계학사 소지자 전용</a:t>
            </a:r>
            <a:endParaRPr lang="en-US" sz="1150" dirty="0"/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1A24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USC MAcc/MBT — 선수과목 이수자는 가을 직행</a:t>
            </a:r>
            <a:endParaRPr lang="en-US" sz="1150" dirty="0"/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1A24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Columbia MSAFA — 회계·통계·경제 탄탄한 정량 배경 요구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709160" y="1280160"/>
            <a:ext cx="3977640" cy="3200400"/>
          </a:xfrm>
          <a:prstGeom prst="roundRect">
            <a:avLst>
              <a:gd name="adj" fmla="val 1714"/>
            </a:avLst>
          </a:prstGeom>
          <a:solidFill>
            <a:srgbClr val="0D1F4E"/>
          </a:solidFill>
          <a:ln w="12700">
            <a:solidFill>
              <a:srgbClr val="0D1F4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4937760" y="1481328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9A8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🌱 비전공자도 적극 수용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937760" y="1810512"/>
            <a:ext cx="3520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9D6E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(Summer Intensive / 무선수과목)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937760" y="2194560"/>
            <a:ext cx="352044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UIUC Gies MSA — 전공 무관, Coursera 대체 가능</a:t>
            </a:r>
            <a:endParaRPr lang="en-US" sz="1150" dirty="0"/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USC(Summer Intensive) — 6월 8주 몰입과정 이수</a:t>
            </a:r>
            <a:endParaRPr lang="en-US" sz="1150" dirty="0"/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UNC MAC — 선수과목 요건 자체가 없음</a:t>
            </a:r>
            <a:endParaRPr lang="en-US" sz="1150" dirty="0"/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Wake Forest / Notre Dame / Rochester / UT Austin — 전공 무관 또는 조건부 수용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365760" y="48234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LEADERS MBA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120640" y="48234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www.leadersmba.com  |  02-512-7666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입학 지원 타임라인 및 라운드별 전략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가을 학기(8월) 입학 기본 · 비전공자 Summer Intensive는 6월 시작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1371600"/>
            <a:ext cx="1514246" cy="2880360"/>
          </a:xfrm>
          <a:prstGeom prst="roundRect">
            <a:avLst>
              <a:gd name="adj" fmla="val 3623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/>
          <p:nvPr/>
        </p:nvSpPr>
        <p:spPr>
          <a:xfrm>
            <a:off x="548640" y="1554480"/>
            <a:ext cx="133136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5월~8월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901952"/>
            <a:ext cx="133136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4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사전 준비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48640" y="2423160"/>
            <a:ext cx="1331366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95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GMAT·TOEFL 준비, 선수과목 계획, 학교 리스트업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136038" y="1371600"/>
            <a:ext cx="1514246" cy="2880360"/>
          </a:xfrm>
          <a:prstGeom prst="roundRect">
            <a:avLst>
              <a:gd name="adj" fmla="val 3623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2227478" y="1554480"/>
            <a:ext cx="133136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9월~11월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227478" y="1901952"/>
            <a:ext cx="133136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Round 1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227478" y="2423160"/>
            <a:ext cx="1331366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950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장학금 예산 최다, 합격률 최고 — 최우선 추천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814877" y="1371600"/>
            <a:ext cx="1514246" cy="2880360"/>
          </a:xfrm>
          <a:prstGeom prst="roundRect">
            <a:avLst>
              <a:gd name="adj" fmla="val 3623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1"/>
          <p:cNvSpPr/>
          <p:nvPr/>
        </p:nvSpPr>
        <p:spPr>
          <a:xfrm>
            <a:off x="3906317" y="1554480"/>
            <a:ext cx="133136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12월~1월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906317" y="1901952"/>
            <a:ext cx="133136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4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Round 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906317" y="2423160"/>
            <a:ext cx="1331366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95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대다수 유학생 지원 집중 라운드, 비자수속 마지노선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493715" y="1371600"/>
            <a:ext cx="1514246" cy="2880360"/>
          </a:xfrm>
          <a:prstGeom prst="roundRect">
            <a:avLst>
              <a:gd name="adj" fmla="val 3623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5585155" y="1554480"/>
            <a:ext cx="133136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2월~3월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585155" y="1901952"/>
            <a:ext cx="133136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4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Round 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585155" y="2423160"/>
            <a:ext cx="1331366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95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잔여 정원 대상, 비자 일정 타이트할 수 있음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7172554" y="1371600"/>
            <a:ext cx="1514246" cy="2880360"/>
          </a:xfrm>
          <a:prstGeom prst="roundRect">
            <a:avLst>
              <a:gd name="adj" fmla="val 3623"/>
            </a:avLst>
          </a:prstGeom>
          <a:solidFill>
            <a:srgbClr val="0D1F4E"/>
          </a:solidFill>
          <a:ln w="12700">
            <a:solidFill>
              <a:srgbClr val="0D1F4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9"/>
          <p:cNvSpPr/>
          <p:nvPr/>
        </p:nvSpPr>
        <p:spPr>
          <a:xfrm>
            <a:off x="7263994" y="1554480"/>
            <a:ext cx="133136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9D6E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6월~8월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263994" y="1901952"/>
            <a:ext cx="133136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입학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263994" y="2423160"/>
            <a:ext cx="1331366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9D6E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F-1 비자(I-20) 수령, 오리엔테이션 참석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365760" y="48234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LEADERS MBA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5120640" y="48234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www.leadersmba.com  |  02-512-7666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지원 준비 방법 — 단계별 가이드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2621280" cy="1417320"/>
          </a:xfrm>
          <a:prstGeom prst="roundRect">
            <a:avLst>
              <a:gd name="adj" fmla="val 3871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94360" y="102412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📊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94360" y="1444752"/>
            <a:ext cx="2346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학업 성적 관리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94360" y="1737360"/>
            <a:ext cx="2346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GPA 3.0/4.0 이상 목표, 상위권은 3.5+. 전공 GPA도 별도 관리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261360" y="914400"/>
            <a:ext cx="2621280" cy="1417320"/>
          </a:xfrm>
          <a:prstGeom prst="roundRect">
            <a:avLst>
              <a:gd name="adj" fmla="val 3871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3398520" y="102412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🗣️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3398520" y="1444752"/>
            <a:ext cx="2346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GMAT &amp; </a:t>
            </a:r>
            <a:r>
              <a:rPr lang="en-US" sz="1200" b="1" dirty="0" err="1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공인</a:t>
            </a:r>
            <a:r>
              <a:rPr lang="en-US" sz="12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영어 성적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398520" y="1737360"/>
            <a:ext cx="2346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GMAT 600+(5</a:t>
            </a:r>
            <a:r>
              <a:rPr lang="ko-KR" altLang="en-US" sz="900" dirty="0" err="1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년유효</a:t>
            </a:r>
            <a:r>
              <a:rPr lang="en-US" altLang="ko-KR" sz="90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  <a:r>
              <a:rPr lang="en-US" sz="90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, TOEFL 100+ 또는 IELTS 7.0+ (2년 유효), 스피킹 섹션 개별 확인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065520" y="914400"/>
            <a:ext cx="2621280" cy="1417320"/>
          </a:xfrm>
          <a:prstGeom prst="roundRect">
            <a:avLst>
              <a:gd name="adj" fmla="val 3871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6202680" y="102412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✍️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202680" y="1444752"/>
            <a:ext cx="2346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에세이(SOP)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202680" y="1737360"/>
            <a:ext cx="2346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지원 동기·학교 선택 이유·커리어 목표를 구체적 사례로 제시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57200" y="2560320"/>
            <a:ext cx="2621280" cy="1417320"/>
          </a:xfrm>
          <a:prstGeom prst="roundRect">
            <a:avLst>
              <a:gd name="adj" fmla="val 3871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94360" y="267004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🤝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94360" y="3090672"/>
            <a:ext cx="2346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추천서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94360" y="3383280"/>
            <a:ext cx="2346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학부 교수 1인 + 인턴십/직장 상사 1인, 2~3부 준비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3261360" y="2560320"/>
            <a:ext cx="2621280" cy="1417320"/>
          </a:xfrm>
          <a:prstGeom prst="roundRect">
            <a:avLst>
              <a:gd name="adj" fmla="val 3871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3398520" y="267004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📄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3398520" y="3090672"/>
            <a:ext cx="2346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이력서(CV)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398520" y="3383280"/>
            <a:ext cx="2346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인턴십·리더십·정량적 성과를 1페이지로 압축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6065520" y="2560320"/>
            <a:ext cx="2621280" cy="1417320"/>
          </a:xfrm>
          <a:prstGeom prst="roundRect">
            <a:avLst>
              <a:gd name="adj" fmla="val 3871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2"/>
          <p:cNvSpPr/>
          <p:nvPr/>
        </p:nvSpPr>
        <p:spPr>
          <a:xfrm>
            <a:off x="6202680" y="267004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🎥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6202680" y="3090672"/>
            <a:ext cx="2346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화상 인터뷰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202680" y="3383280"/>
            <a:ext cx="2346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Kira Talent 비동기 응답 방식 다수, 사전 모의연습 필수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65760" y="48234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LEADERS MBA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120640" y="48234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www.leadersmba.com  |  02-512-7666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GMAT 준비 전략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4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합격뿐 아니라 장학금 확보에도 직결되는 핵심 요소입니다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457200" y="1280160"/>
            <a:ext cx="1920240" cy="1371600"/>
          </a:xfrm>
          <a:prstGeom prst="roundRect">
            <a:avLst>
              <a:gd name="adj" fmla="val 4000"/>
            </a:avLst>
          </a:prstGeom>
          <a:solidFill>
            <a:srgbClr val="0D1F4E"/>
          </a:solidFill>
          <a:ln w="12700">
            <a:solidFill>
              <a:srgbClr val="0D1F4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/>
          <p:nvPr/>
        </p:nvSpPr>
        <p:spPr>
          <a:xfrm>
            <a:off x="548640" y="1444752"/>
            <a:ext cx="1737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A8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600+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48640" y="2057400"/>
            <a:ext cx="1737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GMAT Focus Edition</a:t>
            </a:r>
            <a:endParaRPr lang="en-US" sz="95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목표 점수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2560320" y="1280160"/>
            <a:ext cx="1920240" cy="1371600"/>
          </a:xfrm>
          <a:prstGeom prst="roundRect">
            <a:avLst>
              <a:gd name="adj" fmla="val 4000"/>
            </a:avLst>
          </a:prstGeom>
          <a:solidFill>
            <a:srgbClr val="0D1F4E"/>
          </a:solidFill>
          <a:ln w="12700">
            <a:solidFill>
              <a:srgbClr val="0D1F4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2651760" y="1444752"/>
            <a:ext cx="1737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A8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4~5개월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2651760" y="2057400"/>
            <a:ext cx="1737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평균 준비 기간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663440" y="1280160"/>
            <a:ext cx="1920240" cy="1371600"/>
          </a:xfrm>
          <a:prstGeom prst="roundRect">
            <a:avLst>
              <a:gd name="adj" fmla="val 4000"/>
            </a:avLst>
          </a:prstGeom>
          <a:solidFill>
            <a:srgbClr val="0D1F4E"/>
          </a:solidFill>
          <a:ln w="12700">
            <a:solidFill>
              <a:srgbClr val="0D1F4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4754880" y="1444752"/>
            <a:ext cx="1737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A8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GPA 3.3+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754880" y="2057400"/>
            <a:ext cx="1737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다수 학교 GMAT</a:t>
            </a:r>
            <a:endParaRPr lang="en-US" sz="95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Waiver 기준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766560" y="1280160"/>
            <a:ext cx="1920240" cy="1371600"/>
          </a:xfrm>
          <a:prstGeom prst="roundRect">
            <a:avLst>
              <a:gd name="adj" fmla="val 4000"/>
            </a:avLst>
          </a:prstGeom>
          <a:solidFill>
            <a:srgbClr val="0D1F4E"/>
          </a:solidFill>
          <a:ln w="12700">
            <a:solidFill>
              <a:srgbClr val="0D1F4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2"/>
          <p:cNvSpPr/>
          <p:nvPr/>
        </p:nvSpPr>
        <p:spPr>
          <a:xfrm>
            <a:off x="6858000" y="1444752"/>
            <a:ext cx="1737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A8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↑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6858000" y="2057400"/>
            <a:ext cx="1737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고득점 시 장학금</a:t>
            </a:r>
            <a:endParaRPr lang="en-US" sz="95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확보 확률 상승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57200" y="2880360"/>
            <a:ext cx="8229600" cy="1737360"/>
          </a:xfrm>
          <a:prstGeom prst="roundRect">
            <a:avLst>
              <a:gd name="adj" fmla="val 3158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731520" y="3063240"/>
            <a:ext cx="768096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1A24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학부 GPA가 3.3 이상이면 다수 학교에서 GMAT/GRE Waiver(면제) 신청이 가능하지만, 학교별 공식 Admissions 페이지에서 조건을 반드시 확인해야 합니다.</a:t>
            </a:r>
            <a:endParaRPr lang="en-US" sz="1100" dirty="0"/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1A24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면제 대상이 아니라면 GMAT Focus Edition 600점 이상을 목표로, 약 4~5개월의 준비 기간을 권장합니다.</a:t>
            </a:r>
            <a:endParaRPr lang="en-US" sz="1100" dirty="0"/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1A24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GMAT 점수가 높을수록 장학금 확보 확률이 높아지는 경향이 있어, Waiver 대상이어도 응시를 고려할 가치가 있습니다.</a:t>
            </a:r>
            <a:endParaRPr lang="en-US" sz="1100" dirty="0"/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1A24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Columbia MSAFA·UMich Ross 등 정량 중심 프로그램일수록 Quant 섹션 점수 비중이 커지는 경향이 있습니다.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65760" y="48234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LEADERS MBA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120640" y="48234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www.leadersmba.com  |  02-512-7666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D1F4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지원 시 필요한 제출 서류 체크리스트</a:t>
            </a:r>
            <a:endParaRPr lang="en-US" sz="22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777240"/>
          <a:ext cx="8229600" cy="3794760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2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1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제출 서류</a:t>
                      </a:r>
                      <a:endParaRPr lang="en-US" sz="110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세부 내용</a:t>
                      </a:r>
                      <a:endParaRPr lang="en-US" sz="110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① 학부 성적증명서</a:t>
                      </a:r>
                      <a:endParaRPr lang="en-US" sz="100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5B6472"/>
                          </a:solidFill>
                        </a:rPr>
                        <a:t>GPA 3.0/4.0 이상 권장 (상위권 3.5+). 해외 대학은 WES/ECE 성적 인증 필요할 수 있음</a:t>
                      </a:r>
                      <a:endParaRPr lang="en-US" sz="95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② 공인 영어 성적</a:t>
                      </a:r>
                      <a:endParaRPr lang="en-US" sz="100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5B6472"/>
                          </a:solidFill>
                        </a:rPr>
                        <a:t>TOEFL 100+ / IELTS 7.0+ 권장. 영어권 대학 학사 소지자는 면제 가능</a:t>
                      </a:r>
                      <a:endParaRPr lang="en-US" sz="95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③ GMAT 성적(또는 면제)</a:t>
                      </a:r>
                      <a:endParaRPr lang="en-US" sz="100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5B6472"/>
                          </a:solidFill>
                        </a:rPr>
                        <a:t>Focus Edition 600+ 목표. GPA 기준 Waiver 가능 학교 다수, 고득점 시 장학금 유리</a:t>
                      </a:r>
                      <a:endParaRPr lang="en-US" sz="95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④ 에세이(SOP)</a:t>
                      </a:r>
                      <a:endParaRPr lang="en-US" sz="100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5B6472"/>
                          </a:solidFill>
                        </a:rPr>
                        <a:t>지원 동기·학교 선택 이유·커리어 목표를 구체적으로 제시</a:t>
                      </a:r>
                      <a:endParaRPr lang="en-US" sz="95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⑤ 추천서 2~3부</a:t>
                      </a:r>
                      <a:endParaRPr lang="en-US" sz="100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5B6472"/>
                          </a:solidFill>
                        </a:rPr>
                        <a:t>학부 교수 및 인턴십/직장 상사</a:t>
                      </a:r>
                      <a:endParaRPr lang="en-US" sz="95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⑥ 영문 이력서(CV)</a:t>
                      </a:r>
                      <a:endParaRPr lang="en-US" sz="100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5B6472"/>
                          </a:solidFill>
                        </a:rPr>
                        <a:t>인턴십·리더십·정량적 성과 중심 1페이지</a:t>
                      </a:r>
                      <a:endParaRPr lang="en-US" sz="95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⑦ 화상 인터뷰/면접</a:t>
                      </a:r>
                      <a:endParaRPr lang="en-US" sz="100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5B6472"/>
                          </a:solidFill>
                        </a:rPr>
                        <a:t>Kira Talent 등 비동기 응답 또는 1:1 인터뷰</a:t>
                      </a:r>
                      <a:endParaRPr lang="en-US" sz="95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2440"/>
                          </a:solidFill>
                        </a:rPr>
                        <a:t>⑧ 지원비</a:t>
                      </a:r>
                      <a:endParaRPr lang="en-US" sz="100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5B6472"/>
                          </a:solidFill>
                        </a:rPr>
                        <a:t>학교별 상이($75~$150), 조기지원 시 면제 사례 있음</a:t>
                      </a:r>
                      <a:endParaRPr lang="en-US" sz="950" dirty="0"/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365760" y="48234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LEADERS MBA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5120640" y="48234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www.leadersmba.com  |  02-512-7666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1277</Words>
  <Application>Microsoft Office PowerPoint</Application>
  <PresentationFormat>화면 슬라이드 쇼(16:9)</PresentationFormat>
  <Paragraphs>231</Paragraphs>
  <Slides>11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5" baseType="lpstr">
      <vt:lpstr>맑은 고딕</vt:lpstr>
      <vt:lpstr>Arial</vt:lpstr>
      <vt:lpstr>Arial Black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YOUNGGON LEE</cp:lastModifiedBy>
  <cp:revision>1</cp:revision>
  <dcterms:created xsi:type="dcterms:W3CDTF">2026-07-29T06:37:36Z</dcterms:created>
  <dcterms:modified xsi:type="dcterms:W3CDTF">2026-07-29T11:48:35Z</dcterms:modified>
</cp:coreProperties>
</file>