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UNGGON LEE" userId="d9a5b3263db3549c" providerId="LiveId" clId="{1CB88542-FE93-4AF4-9406-853C477CCF1F}"/>
    <pc:docChg chg="custSel modSld">
      <pc:chgData name="YOUNGGON LEE" userId="d9a5b3263db3549c" providerId="LiveId" clId="{1CB88542-FE93-4AF4-9406-853C477CCF1F}" dt="2026-07-16T07:22:50.363" v="369" actId="207"/>
      <pc:docMkLst>
        <pc:docMk/>
      </pc:docMkLst>
      <pc:sldChg chg="modSp mod">
        <pc:chgData name="YOUNGGON LEE" userId="d9a5b3263db3549c" providerId="LiveId" clId="{1CB88542-FE93-4AF4-9406-853C477CCF1F}" dt="2026-07-16T07:17:27.750" v="114" actId="947"/>
        <pc:sldMkLst>
          <pc:docMk/>
          <pc:sldMk cId="0" sldId="256"/>
        </pc:sldMkLst>
        <pc:spChg chg="mod">
          <ac:chgData name="YOUNGGON LEE" userId="d9a5b3263db3549c" providerId="LiveId" clId="{1CB88542-FE93-4AF4-9406-853C477CCF1F}" dt="2026-07-16T07:16:38.560" v="112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YOUNGGON LEE" userId="d9a5b3263db3549c" providerId="LiveId" clId="{1CB88542-FE93-4AF4-9406-853C477CCF1F}" dt="2026-07-16T07:17:27.750" v="114" actId="947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YOUNGGON LEE" userId="d9a5b3263db3549c" providerId="LiveId" clId="{1CB88542-FE93-4AF4-9406-853C477CCF1F}" dt="2026-07-16T07:19:21.978" v="131" actId="20577"/>
        <pc:sldMkLst>
          <pc:docMk/>
          <pc:sldMk cId="0" sldId="259"/>
        </pc:sldMkLst>
        <pc:spChg chg="mod">
          <ac:chgData name="YOUNGGON LEE" userId="d9a5b3263db3549c" providerId="LiveId" clId="{1CB88542-FE93-4AF4-9406-853C477CCF1F}" dt="2026-07-16T07:19:21.978" v="131" actId="20577"/>
          <ac:spMkLst>
            <pc:docMk/>
            <pc:sldMk cId="0" sldId="259"/>
            <ac:spMk id="7" creationId="{00000000-0000-0000-0000-000000000000}"/>
          </ac:spMkLst>
        </pc:spChg>
      </pc:sldChg>
      <pc:sldChg chg="modSp mod">
        <pc:chgData name="YOUNGGON LEE" userId="d9a5b3263db3549c" providerId="LiveId" clId="{1CB88542-FE93-4AF4-9406-853C477CCF1F}" dt="2026-07-14T06:49:18.984" v="88" actId="313"/>
        <pc:sldMkLst>
          <pc:docMk/>
          <pc:sldMk cId="0" sldId="260"/>
        </pc:sldMkLst>
        <pc:spChg chg="mod">
          <ac:chgData name="YOUNGGON LEE" userId="d9a5b3263db3549c" providerId="LiveId" clId="{1CB88542-FE93-4AF4-9406-853C477CCF1F}" dt="2026-07-14T06:49:18.984" v="88" actId="313"/>
          <ac:spMkLst>
            <pc:docMk/>
            <pc:sldMk cId="0" sldId="260"/>
            <ac:spMk id="21" creationId="{00000000-0000-0000-0000-000000000000}"/>
          </ac:spMkLst>
        </pc:spChg>
      </pc:sldChg>
      <pc:sldChg chg="modSp mod">
        <pc:chgData name="YOUNGGON LEE" userId="d9a5b3263db3549c" providerId="LiveId" clId="{1CB88542-FE93-4AF4-9406-853C477CCF1F}" dt="2026-07-16T07:22:50.363" v="369" actId="207"/>
        <pc:sldMkLst>
          <pc:docMk/>
          <pc:sldMk cId="0" sldId="261"/>
        </pc:sldMkLst>
        <pc:spChg chg="mod">
          <ac:chgData name="YOUNGGON LEE" userId="d9a5b3263db3549c" providerId="LiveId" clId="{1CB88542-FE93-4AF4-9406-853C477CCF1F}" dt="2026-07-16T07:22:50.363" v="369" actId="207"/>
          <ac:spMkLst>
            <pc:docMk/>
            <pc:sldMk cId="0" sldId="261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383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880360" y="502920"/>
            <a:ext cx="3383280" cy="347472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2880360" y="50292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 MBA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GMAT 시험장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완벽 가이드  </a:t>
            </a:r>
            <a:r>
              <a:rPr lang="en-US" sz="18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실전 대비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3931920" y="2606040"/>
            <a:ext cx="128016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731520" y="2743200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체크리스트부터 돌발상황 대처 요령, 최근 변경된 규정 및 온라인 테스트 주의사항까지</a:t>
            </a:r>
            <a:endParaRPr lang="en-US" sz="13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758952" y="3383280"/>
            <a:ext cx="1783080" cy="777240"/>
          </a:xfrm>
          <a:prstGeom prst="roundRect">
            <a:avLst>
              <a:gd name="adj" fmla="val 9412"/>
            </a:avLst>
          </a:prstGeom>
          <a:solidFill>
            <a:srgbClr val="12275E">
              <a:alpha val="80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758952" y="34564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</a:rPr>
              <a:t>🗂️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04672" y="3730752"/>
            <a:ext cx="1691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입실 체크리스트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06624" y="3383280"/>
            <a:ext cx="1783080" cy="777240"/>
          </a:xfrm>
          <a:prstGeom prst="roundRect">
            <a:avLst>
              <a:gd name="adj" fmla="val 9412"/>
            </a:avLst>
          </a:prstGeom>
          <a:solidFill>
            <a:srgbClr val="12275E">
              <a:alpha val="80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2706624" y="34564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</a:rPr>
              <a:t>⚠️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752344" y="3730752"/>
            <a:ext cx="1691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돌발상황 대처법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654296" y="3383280"/>
            <a:ext cx="1783080" cy="777240"/>
          </a:xfrm>
          <a:prstGeom prst="roundRect">
            <a:avLst>
              <a:gd name="adj" fmla="val 9412"/>
            </a:avLst>
          </a:prstGeom>
          <a:solidFill>
            <a:srgbClr val="12275E">
              <a:alpha val="80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4654296" y="34564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</a:rPr>
              <a:t>📋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700016" y="3730752"/>
            <a:ext cx="1691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최신 시험 규정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601968" y="3383280"/>
            <a:ext cx="1783080" cy="777240"/>
          </a:xfrm>
          <a:prstGeom prst="roundRect">
            <a:avLst>
              <a:gd name="adj" fmla="val 9412"/>
            </a:avLst>
          </a:prstGeom>
          <a:solidFill>
            <a:srgbClr val="12275E">
              <a:alpha val="80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6601968" y="3456432"/>
            <a:ext cx="1783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</a:rPr>
              <a:t>💻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47688" y="3730752"/>
            <a:ext cx="1691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온라인 테스트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46177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www.leadersmba.com   |   02-512-7666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입실 전후 필수 체크리스트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시험장 도착부터 시작 전 세팅까지, 순서대로 확인하세요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13632" cy="2880360"/>
          </a:xfrm>
          <a:prstGeom prst="roundRect">
            <a:avLst>
              <a:gd name="adj" fmla="val 2857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758952" y="1627632"/>
            <a:ext cx="420624" cy="420624"/>
          </a:xfrm>
          <a:prstGeom prst="line">
            <a:avLst/>
          </a:prstGeom>
          <a:solidFill>
            <a:srgbClr val="1A306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758952" y="162763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1645920"/>
            <a:ext cx="2999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입실 전 확인 사항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77240" y="2322576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978408" y="2212848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유효기간이 지나지 않은 여권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지참 (미소지 시 입실 불가)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77240" y="2889504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978408" y="2779776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시작 시간보다 절대 늦지 않게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여유 있게 도착하기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77240" y="3456432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978408" y="3346704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여권을 제외한 전자기기, 필기도구 등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모든 소지품은 가방에 보관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58952" y="3593592"/>
            <a:ext cx="3401568" cy="502920"/>
          </a:xfrm>
          <a:prstGeom prst="roundRect">
            <a:avLst>
              <a:gd name="adj" fmla="val 10909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886968" y="3593592"/>
            <a:ext cx="31455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</a:t>
            </a:r>
            <a:r>
              <a:rPr lang="en-US" sz="1000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신분증은 규정상 </a:t>
            </a:r>
            <a:r>
              <a:rPr lang="en-US" sz="10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'여권'만</a:t>
            </a:r>
            <a:r>
              <a:rPr lang="en-US" sz="1000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인정됩니다.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27448" y="1371600"/>
            <a:ext cx="3913632" cy="2880360"/>
          </a:xfrm>
          <a:prstGeom prst="roundRect">
            <a:avLst>
              <a:gd name="adj" fmla="val 2857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4983480" y="1627632"/>
            <a:ext cx="420624" cy="420624"/>
          </a:xfrm>
          <a:prstGeom prst="line">
            <a:avLst/>
          </a:prstGeom>
          <a:solidFill>
            <a:srgbClr val="1A306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4983480" y="162763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💻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504688" y="1645920"/>
            <a:ext cx="2999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입실 후 시작 전 세팅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001768" y="2322576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5202936" y="2212848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제공받은 코팅 페이퍼와 펜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정상 작동하는지 필기 테스트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001768" y="2889504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5202936" y="2779776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마우스 작동 여부, 모니터 각도,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의자 높낮이 등 신체 조건 조정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001768" y="3456432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5202936" y="3346704"/>
            <a:ext cx="313639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헤드셋 귀마개 비치 확인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및 필요시 3M 폼타입 귀마개 개별 요청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983480" y="3593592"/>
            <a:ext cx="3401568" cy="502920"/>
          </a:xfrm>
          <a:prstGeom prst="roundRect">
            <a:avLst>
              <a:gd name="adj" fmla="val 10909"/>
            </a:avLst>
          </a:prstGeom>
          <a:solidFill>
            <a:srgbClr val="FDF6E3"/>
          </a:solidFill>
          <a:ln w="12700">
            <a:solidFill>
              <a:srgbClr val="E8C9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5111496" y="3593592"/>
            <a:ext cx="31455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70" b="1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✋ 이상 발견 시 자의적 조작 금지! </a:t>
            </a:r>
            <a:r>
              <a:rPr lang="en-US" sz="970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반드시 손들고 감독관 확인을 받으세요.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진행 중 돌발상황 및 대처법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당황하지 않고 침착하게, 감독관에게 알리는 것이 최우선입니다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722376" y="1655064"/>
            <a:ext cx="530352" cy="530352"/>
          </a:xfrm>
          <a:prstGeom prst="line">
            <a:avLst/>
          </a:prstGeom>
          <a:solidFill>
            <a:srgbClr val="1A306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722376" y="165506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⏳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22376" y="2331720"/>
            <a:ext cx="216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화면 정지 &amp; 랙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22376" y="2715768"/>
            <a:ext cx="2167128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Computer Adaptive 특성상 간혹 일시적인 pause가 발생할 수 있습니다. 당황하지 말고 잠시 대기하되, 정지가 길어질 경우 손을 들어 감독관에게 신속히 조치 요청을 하세요.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319272" y="141732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3538728" y="1655064"/>
            <a:ext cx="530352" cy="530352"/>
          </a:xfrm>
          <a:prstGeom prst="line">
            <a:avLst/>
          </a:prstGeom>
          <a:solidFill>
            <a:srgbClr val="334E8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3538728" y="165506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✏️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538728" y="2331720"/>
            <a:ext cx="216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소모품 교체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38728" y="2715768"/>
            <a:ext cx="2167128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도중 펜이 나오지 않거나 코팅 페이퍼를 모두 사용했을 때는 지체 없이 손을 드세요. 시험 시간은 계속 흘러가므로 최대한 빠르게 감독관에게 교체를 요구하는 것이 안전합니다.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35624" y="1417320"/>
            <a:ext cx="2606040" cy="2834640"/>
          </a:xfrm>
          <a:prstGeom prst="roundRect">
            <a:avLst>
              <a:gd name="adj" fmla="val 315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6355080" y="1655064"/>
            <a:ext cx="530352" cy="530352"/>
          </a:xfrm>
          <a:prstGeom prst="line">
            <a:avLst/>
          </a:prstGeom>
          <a:solidFill>
            <a:srgbClr val="7A3B3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6355080" y="1655064"/>
            <a:ext cx="53035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🚫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55080" y="2331720"/>
            <a:ext cx="216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쉬는 시간 보안 주의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715768"/>
            <a:ext cx="2167128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가장 빈번한 부정행위 처리 케이스입니다. 가방에서 스마트폰이나 전자기기(전자담배 포함)를 꺼내기만 해도 시험이 취소됩니다. 간식이나 초콜릿도 감독관에게 노티스하는 것이 안전합니다.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최신 시험 규정 및 변경 내용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응시 자격과 성적 확인 방식, 달라진 부분을 놓치지 마세요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783080" cy="1600200"/>
          </a:xfrm>
          <a:prstGeom prst="roundRect">
            <a:avLst>
              <a:gd name="adj" fmla="val 5143"/>
            </a:avLst>
          </a:prstGeom>
          <a:solidFill>
            <a:srgbClr val="0D1F4E"/>
          </a:solidFill>
          <a:ln/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502920" y="155448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C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12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612648" y="2286000"/>
            <a:ext cx="15636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첫 시험 기준 (개월)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12648" y="2560320"/>
            <a:ext cx="15636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00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평생 횟수 </a:t>
            </a:r>
            <a:r>
              <a:rPr lang="en-US" sz="1000" dirty="0" err="1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제한</a:t>
            </a:r>
            <a:r>
              <a:rPr lang="en-US" sz="1000" dirty="0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0" dirty="0" err="1">
                <a:solidFill>
                  <a:srgbClr val="FF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폐지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502920" y="3246120"/>
            <a:ext cx="1783080" cy="1600200"/>
          </a:xfrm>
          <a:prstGeom prst="roundRect">
            <a:avLst>
              <a:gd name="adj" fmla="val 5143"/>
            </a:avLst>
          </a:prstGeom>
          <a:solidFill>
            <a:srgbClr val="0D1F4E"/>
          </a:solidFill>
          <a:ln/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502920" y="338328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C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12648" y="4114800"/>
            <a:ext cx="15636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최대 응시 횟수 (회)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12648" y="4389120"/>
            <a:ext cx="156362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12개월 내 최대 5회 응시</a:t>
            </a:r>
            <a:endParaRPr lang="en-US" sz="7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7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가능 (시험 간격 최소 15일 보장)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2697480" y="141732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후 성적 확인 및 개정 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697480" y="1801368"/>
            <a:ext cx="5943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종료 직후 모니터 화면에서 비공식 성적을 직접 확인하실 수 있습니다. 단, 현장 프린트는 제공되지 않으므로 급하게 성적이 필요하신 분들은 화면 점수를 반드시 암기하고 나오셔야 합니다.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697480" y="2743200"/>
            <a:ext cx="320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✅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17520" y="2743200"/>
            <a:ext cx="5623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점수 발송: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최상위 성적 하나만 대학에 제출하는 방식으로 변경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697480" y="3218688"/>
            <a:ext cx="320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❌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017520" y="3218688"/>
            <a:ext cx="5623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취소 기능 폐지: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낮은 점수 걱정이 없어짐에 따라 점수 캔슬 옵션 삭제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697480" y="3694176"/>
            <a:ext cx="320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</a:rPr>
              <a:t>🕒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017520" y="3694176"/>
            <a:ext cx="5623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공식 리포트:</a:t>
            </a: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시험 후 2~3일 내에 이메일로 오피셜 성적 발송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온라인 테스트(Online) 유의사항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7724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온라인 응시를 고려 중이라면 아래 제약 사항을 먼저 확인하세요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13632" cy="2514600"/>
          </a:xfrm>
          <a:prstGeom prst="roundRect">
            <a:avLst>
              <a:gd name="adj" fmla="val 3273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758952" y="1627632"/>
            <a:ext cx="420624" cy="420624"/>
          </a:xfrm>
          <a:prstGeom prst="line">
            <a:avLst/>
          </a:prstGeom>
          <a:solidFill>
            <a:srgbClr val="1A306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758952" y="162763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📹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1645920"/>
            <a:ext cx="2999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엄격한 감독 및 보안 절차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2322576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978408" y="2221992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독립되고 비어있는 공간에서 노트북 카메라를 통해 360도 환경 및 무단 소지품 유무를 실시간 확인해야 시작 가능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77240" y="2852928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978408" y="2752344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진행 중에도 프록터(Proctor)가 웹캠으로 끊임없이 모니터링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77240" y="3383280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978408" y="3282696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혼잣말이나 큰 몸동작 등 의심 행동 시 화면에 경고 팝업이 뜨고 시험이 중단될 수 있음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27448" y="1371600"/>
            <a:ext cx="3913632" cy="2514600"/>
          </a:xfrm>
          <a:prstGeom prst="roundRect">
            <a:avLst>
              <a:gd name="adj" fmla="val 3273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blurRad="127000" dist="38100" dir="5400000" algn="bl" rotWithShape="0">
              <a:srgbClr val="1A2440">
                <a:alpha val="18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4983480" y="1627632"/>
            <a:ext cx="420624" cy="420624"/>
          </a:xfrm>
          <a:prstGeom prst="line">
            <a:avLst/>
          </a:prstGeom>
          <a:solidFill>
            <a:srgbClr val="1A306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4983480" y="162763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📶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504688" y="1645920"/>
            <a:ext cx="29992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연결 상태 및 환경 제약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01768" y="2322576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5202936" y="2221992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인터넷 불안정으로 인한 시스템 랙 및 딜레이 발생률이 오프라인에 </a:t>
            </a:r>
            <a:r>
              <a:rPr lang="en-US" sz="1000" dirty="0" err="1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비해</a:t>
            </a: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0" dirty="0" err="1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높은</a:t>
            </a: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편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01768" y="2852928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5202936" y="2752344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ko-KR" alt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화이트보드 및 마커 펜</a:t>
            </a:r>
            <a:r>
              <a:rPr lang="en-US" altLang="ko-KR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ko-KR" alt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지우개 별도준비해야 함</a:t>
            </a:r>
            <a:endParaRPr lang="en-US" altLang="ko-KR" sz="1000" dirty="0">
              <a:solidFill>
                <a:srgbClr val="5B647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000" dirty="0" err="1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전체적인</a:t>
            </a: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보안 절차가 오프라인 센터 대비 더 까다롭고 예민함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001768" y="3383280"/>
            <a:ext cx="82296" cy="82296"/>
          </a:xfrm>
          <a:prstGeom prst="line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5202936" y="3282696"/>
            <a:ext cx="313639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일정을 </a:t>
            </a:r>
            <a:r>
              <a:rPr lang="en-US" sz="1000" b="1" dirty="0" err="1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잡지</a:t>
            </a:r>
            <a:r>
              <a:rPr lang="en-US" sz="10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0" b="1" dirty="0" err="1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못하는</a:t>
            </a:r>
            <a:r>
              <a:rPr lang="en-US" sz="10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상황이 아니라면, 가급적 오프라인 시험장 응시를 강력히 권장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수험생을 위한 파이널 팁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150876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9000" dirty="0"/>
          </a:p>
        </p:txBody>
      </p:sp>
      <p:sp>
        <p:nvSpPr>
          <p:cNvPr id="4" name="Text 2"/>
          <p:cNvSpPr/>
          <p:nvPr/>
        </p:nvSpPr>
        <p:spPr>
          <a:xfrm>
            <a:off x="1005840" y="1620612"/>
            <a:ext cx="7132320" cy="17626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철저한 시험장 규정 숙지와 현장에서의 의연한 대처가</a:t>
            </a:r>
            <a:endParaRPr lang="en-US" sz="18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수개월간 쌓아 올린 여러분의 </a:t>
            </a:r>
            <a:r>
              <a:rPr lang="en-US" sz="1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노력을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고득점으로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ko-KR" alt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이끌어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줍니다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800" dirty="0">
                <a:solidFill>
                  <a:srgbClr val="FFC000"/>
                </a:solidFill>
              </a:rPr>
              <a:t>MBA.COM </a:t>
            </a:r>
            <a:r>
              <a:rPr lang="ko-KR" altLang="en-US" sz="1800" dirty="0">
                <a:solidFill>
                  <a:srgbClr val="FFC000"/>
                </a:solidFill>
              </a:rPr>
              <a:t>에서 제공하는 </a:t>
            </a:r>
            <a:r>
              <a:rPr lang="en-US" altLang="ko-KR" sz="1800" dirty="0">
                <a:solidFill>
                  <a:srgbClr val="FFC000"/>
                </a:solidFill>
              </a:rPr>
              <a:t>Official prep </a:t>
            </a:r>
            <a:r>
              <a:rPr lang="ko-KR" altLang="en-US" sz="1800" dirty="0">
                <a:solidFill>
                  <a:srgbClr val="FFC000"/>
                </a:solidFill>
              </a:rPr>
              <a:t>이나 </a:t>
            </a:r>
            <a:r>
              <a:rPr lang="en-US" altLang="ko-KR" sz="1800" dirty="0">
                <a:solidFill>
                  <a:srgbClr val="FFC000"/>
                </a:solidFill>
              </a:rPr>
              <a:t>LEADERSMBA</a:t>
            </a:r>
            <a:r>
              <a:rPr lang="ko-KR" altLang="en-US" sz="1800" dirty="0">
                <a:solidFill>
                  <a:srgbClr val="FFC000"/>
                </a:solidFill>
              </a:rPr>
              <a:t>의 모의</a:t>
            </a:r>
            <a:r>
              <a:rPr lang="en-US" altLang="ko-KR" sz="1800" dirty="0">
                <a:solidFill>
                  <a:srgbClr val="FFC000"/>
                </a:solidFill>
              </a:rPr>
              <a:t>test </a:t>
            </a:r>
            <a:r>
              <a:rPr lang="ko-KR" altLang="en-US" sz="1800" dirty="0">
                <a:solidFill>
                  <a:srgbClr val="FFC000"/>
                </a:solidFill>
              </a:rPr>
              <a:t>를 활용해 충분한 실전연습 을 꼭 해주세요</a:t>
            </a:r>
            <a:r>
              <a:rPr lang="en-US" altLang="ko-KR" sz="1800" dirty="0">
                <a:solidFill>
                  <a:srgbClr val="FFC000"/>
                </a:solidFill>
              </a:rPr>
              <a:t>!</a:t>
            </a:r>
            <a:endParaRPr lang="en-US" sz="1800" dirty="0">
              <a:solidFill>
                <a:srgbClr val="FFC00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3931920" y="3611880"/>
            <a:ext cx="1280160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640080" y="37947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리더스MBA GMAT 실전 가이드라인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1732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 &amp; Answers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철저한 실전 대비로 원하는 MBA 목표 점수를 빠르게 획득하시기 바랍니다!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17220" y="3063240"/>
            <a:ext cx="1874520" cy="566928"/>
          </a:xfrm>
          <a:prstGeom prst="roundRect">
            <a:avLst>
              <a:gd name="adj" fmla="val 50000"/>
            </a:avLst>
          </a:prstGeom>
          <a:solidFill>
            <a:srgbClr val="12275E">
              <a:alpha val="85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708660" y="306324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🎓  </a:t>
            </a:r>
            <a:r>
              <a:rPr lang="ko-KR" alt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대한민국 </a:t>
            </a:r>
            <a:r>
              <a:rPr lang="en-US" altLang="ko-KR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No.1 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537461" y="3063240"/>
            <a:ext cx="2071278" cy="566928"/>
          </a:xfrm>
          <a:prstGeom prst="roundRect">
            <a:avLst>
              <a:gd name="adj" fmla="val 50000"/>
            </a:avLst>
          </a:prstGeom>
          <a:solidFill>
            <a:srgbClr val="12275E">
              <a:alpha val="85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2720340" y="30632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webmaster@leadersmba.com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640580" y="3063240"/>
            <a:ext cx="1874520" cy="566928"/>
          </a:xfrm>
          <a:prstGeom prst="roundRect">
            <a:avLst>
              <a:gd name="adj" fmla="val 50000"/>
            </a:avLst>
          </a:prstGeom>
          <a:solidFill>
            <a:srgbClr val="12275E">
              <a:alpha val="85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4732020" y="306324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📞  </a:t>
            </a: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02-512-7666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652260" y="3063240"/>
            <a:ext cx="1874520" cy="566928"/>
          </a:xfrm>
          <a:prstGeom prst="roundRect">
            <a:avLst>
              <a:gd name="adj" fmla="val 50000"/>
            </a:avLst>
          </a:prstGeom>
          <a:solidFill>
            <a:srgbClr val="12275E">
              <a:alpha val="85000"/>
            </a:srgbClr>
          </a:solidFill>
          <a:ln w="12700">
            <a:solidFill>
              <a:srgbClr val="334E8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6743700" y="3063240"/>
            <a:ext cx="1691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  </a:t>
            </a: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www.leadersmba.com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575</Words>
  <Application>Microsoft Office PowerPoint</Application>
  <PresentationFormat>화면 슬라이드 쇼(16:9)</PresentationFormat>
  <Paragraphs>87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Arial</vt:lpstr>
      <vt:lpstr>Arial Black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YOUNGGON LEE</cp:lastModifiedBy>
  <cp:revision>2</cp:revision>
  <dcterms:created xsi:type="dcterms:W3CDTF">2026-07-14T06:28:15Z</dcterms:created>
  <dcterms:modified xsi:type="dcterms:W3CDTF">2026-07-16T07:22:50Z</dcterms:modified>
</cp:coreProperties>
</file>