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F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834640" y="457200"/>
            <a:ext cx="3474720" cy="365760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2834640" y="45720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LEADERS MBA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123444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GMAT Focus Edition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457200" y="19659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8C9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완벽 가이드 &amp; 합격 전략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914400" y="2542032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C9D6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평생 응시 제한 폐지부터 전공별 목표 점수, 5년 유효기간 활용법과 R1·R2 지원 전략까지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754380" y="3246120"/>
            <a:ext cx="1737360" cy="914400"/>
          </a:xfrm>
          <a:prstGeom prst="roundRect">
            <a:avLst>
              <a:gd name="adj" fmla="val 8000"/>
            </a:avLst>
          </a:prstGeom>
          <a:solidFill>
            <a:srgbClr val="12275E"/>
          </a:solidFill>
          <a:ln w="12700">
            <a:solidFill>
              <a:srgbClr val="334E8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54380" y="3364992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📊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754380" y="374904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시험 구성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720340" y="3246120"/>
            <a:ext cx="1737360" cy="914400"/>
          </a:xfrm>
          <a:prstGeom prst="roundRect">
            <a:avLst>
              <a:gd name="adj" fmla="val 8000"/>
            </a:avLst>
          </a:prstGeom>
          <a:solidFill>
            <a:srgbClr val="12275E"/>
          </a:solidFill>
          <a:ln w="12700">
            <a:solidFill>
              <a:srgbClr val="334E8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720340" y="3364992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🎯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2720340" y="374904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목표 점수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686300" y="3246120"/>
            <a:ext cx="1737360" cy="914400"/>
          </a:xfrm>
          <a:prstGeom prst="roundRect">
            <a:avLst>
              <a:gd name="adj" fmla="val 8000"/>
            </a:avLst>
          </a:prstGeom>
          <a:solidFill>
            <a:srgbClr val="12275E"/>
          </a:solidFill>
          <a:ln w="12700">
            <a:solidFill>
              <a:srgbClr val="334E8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686300" y="3364992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📅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686300" y="374904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최신 규정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652260" y="3246120"/>
            <a:ext cx="1737360" cy="914400"/>
          </a:xfrm>
          <a:prstGeom prst="roundRect">
            <a:avLst>
              <a:gd name="adj" fmla="val 8000"/>
            </a:avLst>
          </a:prstGeom>
          <a:solidFill>
            <a:srgbClr val="12275E"/>
          </a:solidFill>
          <a:ln w="12700">
            <a:solidFill>
              <a:srgbClr val="334E8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652260" y="3364992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🏆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6652260" y="3749040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지원 전략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57200" y="46177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A99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www.leadersmba.com   |   02-512-7666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1F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Questions &amp; Answers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914400" y="155448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C9D6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철저한 전략으로 원하는 학교의 합격 목표 점수를 빠르게 완성하시기 바랍니다!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3063240" y="2148840"/>
            <a:ext cx="3017520" cy="384048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5" name="Text 3"/>
          <p:cNvSpPr/>
          <p:nvPr/>
        </p:nvSpPr>
        <p:spPr>
          <a:xfrm>
            <a:off x="3063240" y="2148840"/>
            <a:ext cx="3017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🎓  대한민국 No.1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14400" y="2880360"/>
            <a:ext cx="7315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8C9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📞   </a:t>
            </a:r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02-512-7666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914400" y="3337560"/>
            <a:ext cx="7315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8C9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🌐   </a:t>
            </a:r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www.leadersmba.com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14400" y="3794760"/>
            <a:ext cx="7315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8C9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✉️   </a:t>
            </a:r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webmaster@leadersmba.com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GMAT Focus Edition, 어떻게 구성되나요?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786384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세 영역, 2시간 15분 안에 실력을 증명하는 구조입니다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502920" y="1298448"/>
            <a:ext cx="2587752" cy="1691640"/>
          </a:xfrm>
          <a:prstGeom prst="roundRect">
            <a:avLst>
              <a:gd name="adj" fmla="val 4865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  <a:effectLst>
            <a:outerShdw sx="100000" sy="100000" kx="0" ky="0" algn="bl" rotWithShape="0" blurRad="63500" dist="19050" dir="5400000">
              <a:srgbClr val="1A2440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540764" y="1481328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1A3060"/>
          </a:solidFill>
          <a:ln/>
        </p:spPr>
      </p:sp>
      <p:sp>
        <p:nvSpPr>
          <p:cNvPr id="6" name="Text 4"/>
          <p:cNvSpPr/>
          <p:nvPr/>
        </p:nvSpPr>
        <p:spPr>
          <a:xfrm>
            <a:off x="1540764" y="148132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🧮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502920" y="2084832"/>
            <a:ext cx="25877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Quantitative</a:t>
            </a:r>
            <a:endParaRPr lang="en-US" sz="13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Reasoning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2542032"/>
            <a:ext cx="2587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8A5A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21문항 · 45분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40080" y="2761488"/>
            <a:ext cx="23134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수리적 추론 · 대수 구조 이해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273552" y="1298448"/>
            <a:ext cx="2587752" cy="1691640"/>
          </a:xfrm>
          <a:prstGeom prst="roundRect">
            <a:avLst>
              <a:gd name="adj" fmla="val 4865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  <a:effectLst>
            <a:outerShdw sx="100000" sy="100000" kx="0" ky="0" algn="bl" rotWithShape="0" blurRad="806450000" dist="241935000" dir="324000000000">
              <a:srgbClr val="1A2440">
                <a:alpha val="180000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11396" y="1481328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1A3060"/>
          </a:solidFill>
          <a:ln/>
        </p:spPr>
      </p:sp>
      <p:sp>
        <p:nvSpPr>
          <p:cNvPr id="12" name="Text 10"/>
          <p:cNvSpPr/>
          <p:nvPr/>
        </p:nvSpPr>
        <p:spPr>
          <a:xfrm>
            <a:off x="4311396" y="148132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📖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3273552" y="2084832"/>
            <a:ext cx="25877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Verbal</a:t>
            </a:r>
            <a:endParaRPr lang="en-US" sz="13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Reasoning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273552" y="2542032"/>
            <a:ext cx="2587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8A5A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23문항 · 45분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410712" y="2761488"/>
            <a:ext cx="23134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비판적 독해 · 논증 분석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044184" y="1298448"/>
            <a:ext cx="2587752" cy="1691640"/>
          </a:xfrm>
          <a:prstGeom prst="roundRect">
            <a:avLst>
              <a:gd name="adj" fmla="val 4865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  <a:effectLst>
            <a:outerShdw sx="100000" sy="100000" kx="0" ky="0" algn="bl" rotWithShape="0" blurRad="10241915000000" dist="3072574500000" dir="19440000000000000">
              <a:srgbClr val="1A2440">
                <a:alpha val="18000000000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7082028" y="1481328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1A3060"/>
          </a:solidFill>
          <a:ln/>
        </p:spPr>
      </p:sp>
      <p:sp>
        <p:nvSpPr>
          <p:cNvPr id="18" name="Text 16"/>
          <p:cNvSpPr/>
          <p:nvPr/>
        </p:nvSpPr>
        <p:spPr>
          <a:xfrm>
            <a:off x="7082028" y="148132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📊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6044184" y="2084832"/>
            <a:ext cx="25877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</a:t>
            </a:r>
            <a:endParaRPr lang="en-US" sz="13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Insights (DI)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044184" y="2542032"/>
            <a:ext cx="2587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8A5A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20문항 · 45분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181344" y="2761488"/>
            <a:ext cx="23134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복합 데이터 해석 · 의사결정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02920" y="3246120"/>
            <a:ext cx="2587752" cy="1051560"/>
          </a:xfrm>
          <a:prstGeom prst="roundRect">
            <a:avLst>
              <a:gd name="adj" fmla="val 7826"/>
            </a:avLst>
          </a:prstGeom>
          <a:solidFill>
            <a:srgbClr val="EEF2FB"/>
          </a:solidFill>
          <a:ln w="12700">
            <a:solidFill>
              <a:srgbClr val="C9D6E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02920" y="3374136"/>
            <a:ext cx="2587752" cy="5783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334E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2시간 15분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502920" y="3898087"/>
            <a:ext cx="2587752" cy="3575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총 시험 시간 (휴식 10분 별도)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3273552" y="3246120"/>
            <a:ext cx="2587752" cy="1051560"/>
          </a:xfrm>
          <a:prstGeom prst="roundRect">
            <a:avLst>
              <a:gd name="adj" fmla="val 7826"/>
            </a:avLst>
          </a:prstGeom>
          <a:solidFill>
            <a:srgbClr val="EEF2FB"/>
          </a:solidFill>
          <a:ln w="12700">
            <a:solidFill>
              <a:srgbClr val="C9D6E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273552" y="3374136"/>
            <a:ext cx="2587752" cy="5783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334E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205 ~ 805점</a:t>
            </a:r>
            <a:endParaRPr lang="en-US" sz="1900" dirty="0"/>
          </a:p>
        </p:txBody>
      </p:sp>
      <p:sp>
        <p:nvSpPr>
          <p:cNvPr id="27" name="Text 25"/>
          <p:cNvSpPr/>
          <p:nvPr/>
        </p:nvSpPr>
        <p:spPr>
          <a:xfrm>
            <a:off x="3273552" y="3898087"/>
            <a:ext cx="2587752" cy="3575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총점 산출 범위 (10점 단위)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044184" y="3246120"/>
            <a:ext cx="2587752" cy="1051560"/>
          </a:xfrm>
          <a:prstGeom prst="roundRect">
            <a:avLst>
              <a:gd name="adj" fmla="val 7826"/>
            </a:avLst>
          </a:prstGeom>
          <a:solidFill>
            <a:srgbClr val="EEF2FB"/>
          </a:solidFill>
          <a:ln w="12700">
            <a:solidFill>
              <a:srgbClr val="C9D6E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044184" y="3374136"/>
            <a:ext cx="2587752" cy="5783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334E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60 ~ 90점</a:t>
            </a:r>
            <a:endParaRPr lang="en-US" sz="1900" dirty="0"/>
          </a:p>
        </p:txBody>
      </p:sp>
      <p:sp>
        <p:nvSpPr>
          <p:cNvPr id="30" name="Text 28"/>
          <p:cNvSpPr/>
          <p:nvPr/>
        </p:nvSpPr>
        <p:spPr>
          <a:xfrm>
            <a:off x="6044184" y="3898087"/>
            <a:ext cx="2587752" cy="3575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영역별 점수 (3개 영역 균등 반영)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502920" y="4526280"/>
            <a:ext cx="8138160" cy="384048"/>
          </a:xfrm>
          <a:prstGeom prst="roundRect">
            <a:avLst>
              <a:gd name="adj" fmla="val 28571"/>
            </a:avLst>
          </a:prstGeom>
          <a:solidFill>
            <a:srgbClr val="EEF2FB"/>
          </a:solidFill>
          <a:ln w="12700">
            <a:solidFill>
              <a:srgbClr val="C9D6E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04088" y="4526280"/>
            <a:ext cx="7772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34E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💡  </a:t>
            </a:r>
            <a:pPr indent="0" marL="0">
              <a:buNone/>
            </a:pPr>
            <a:r>
              <a:rPr lang="en-US" sz="1100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세 영역 점수를 균등 반영해 종합 점수를 산출 — 한 영역에 치우치지 않는 밸런스가 중요합니다.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GMAT 점수, 이렇게 활용할 수 있어요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786384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MBA를 넘어 6개 전공 영역에서 폭넓게 인정됩니다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502920" y="1298448"/>
            <a:ext cx="2587752" cy="1298448"/>
          </a:xfrm>
          <a:prstGeom prst="roundRect">
            <a:avLst>
              <a:gd name="adj" fmla="val 6338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  <a:effectLst>
            <a:outerShdw sx="100000" sy="100000" kx="0" ky="0" algn="bl" rotWithShape="0" blurRad="63500" dist="19050" dir="5400000">
              <a:srgbClr val="1A2440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22376" y="1517904"/>
            <a:ext cx="420624" cy="420624"/>
          </a:xfrm>
          <a:prstGeom prst="roundRect">
            <a:avLst>
              <a:gd name="adj" fmla="val 19565"/>
            </a:avLst>
          </a:prstGeom>
          <a:solidFill>
            <a:srgbClr val="1A3060"/>
          </a:solidFill>
          <a:ln/>
        </p:spPr>
      </p:sp>
      <p:sp>
        <p:nvSpPr>
          <p:cNvPr id="6" name="Text 4"/>
          <p:cNvSpPr/>
          <p:nvPr/>
        </p:nvSpPr>
        <p:spPr>
          <a:xfrm>
            <a:off x="722376" y="151790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000000"/>
                </a:solidFill>
              </a:rPr>
              <a:t>🎓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52728" y="1499616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MBA (Business)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22376" y="2048256"/>
            <a:ext cx="2148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Harvard · Stanford · Wharton 등 탑티어 스쿨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273552" y="1298448"/>
            <a:ext cx="2587752" cy="1298448"/>
          </a:xfrm>
          <a:prstGeom prst="roundRect">
            <a:avLst>
              <a:gd name="adj" fmla="val 6338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  <a:effectLst>
            <a:outerShdw sx="100000" sy="100000" kx="0" ky="0" algn="bl" rotWithShape="0" blurRad="63500" dist="19050" dir="5400000">
              <a:srgbClr val="1A2440">
                <a:alpha val="1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493008" y="1517904"/>
            <a:ext cx="420624" cy="420624"/>
          </a:xfrm>
          <a:prstGeom prst="roundRect">
            <a:avLst>
              <a:gd name="adj" fmla="val 19565"/>
            </a:avLst>
          </a:prstGeom>
          <a:solidFill>
            <a:srgbClr val="1A3060"/>
          </a:solidFill>
          <a:ln/>
        </p:spPr>
      </p:sp>
      <p:sp>
        <p:nvSpPr>
          <p:cNvPr id="11" name="Text 9"/>
          <p:cNvSpPr/>
          <p:nvPr/>
        </p:nvSpPr>
        <p:spPr>
          <a:xfrm>
            <a:off x="3493008" y="151790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000000"/>
                </a:solidFill>
              </a:rPr>
              <a:t>🏛️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4023360" y="1499616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정책학 (MPP/MPA)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3493008" y="2048256"/>
            <a:ext cx="2148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Harvard Kennedy · Columbia SIPA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6044184" y="1298448"/>
            <a:ext cx="2587752" cy="1298448"/>
          </a:xfrm>
          <a:prstGeom prst="roundRect">
            <a:avLst>
              <a:gd name="adj" fmla="val 6338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  <a:effectLst>
            <a:outerShdw sx="100000" sy="100000" kx="0" ky="0" algn="bl" rotWithShape="0" blurRad="63500" dist="19050" dir="5400000">
              <a:srgbClr val="1A2440">
                <a:alpha val="1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263640" y="1517904"/>
            <a:ext cx="420624" cy="420624"/>
          </a:xfrm>
          <a:prstGeom prst="roundRect">
            <a:avLst>
              <a:gd name="adj" fmla="val 19565"/>
            </a:avLst>
          </a:prstGeom>
          <a:solidFill>
            <a:srgbClr val="1A3060"/>
          </a:solidFill>
          <a:ln/>
        </p:spPr>
      </p:sp>
      <p:sp>
        <p:nvSpPr>
          <p:cNvPr id="16" name="Text 14"/>
          <p:cNvSpPr/>
          <p:nvPr/>
        </p:nvSpPr>
        <p:spPr>
          <a:xfrm>
            <a:off x="6263640" y="151790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000000"/>
                </a:solidFill>
              </a:rPr>
              <a:t>📑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6793992" y="1499616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회계학 (MSA/MAcc)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6263640" y="2048256"/>
            <a:ext cx="2148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 Austin · UIUC · USC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02920" y="2761488"/>
            <a:ext cx="2587752" cy="1298448"/>
          </a:xfrm>
          <a:prstGeom prst="roundRect">
            <a:avLst>
              <a:gd name="adj" fmla="val 6338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  <a:effectLst>
            <a:outerShdw sx="100000" sy="100000" kx="0" ky="0" algn="bl" rotWithShape="0" blurRad="63500" dist="19050" dir="5400000">
              <a:srgbClr val="1A2440">
                <a:alpha val="1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722376" y="2980944"/>
            <a:ext cx="420624" cy="420624"/>
          </a:xfrm>
          <a:prstGeom prst="roundRect">
            <a:avLst>
              <a:gd name="adj" fmla="val 19565"/>
            </a:avLst>
          </a:prstGeom>
          <a:solidFill>
            <a:srgbClr val="1A3060"/>
          </a:solidFill>
          <a:ln/>
        </p:spPr>
      </p:sp>
      <p:sp>
        <p:nvSpPr>
          <p:cNvPr id="21" name="Text 19"/>
          <p:cNvSpPr/>
          <p:nvPr/>
        </p:nvSpPr>
        <p:spPr>
          <a:xfrm>
            <a:off x="722376" y="298094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000000"/>
                </a:solidFill>
              </a:rPr>
              <a:t>💹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1252728" y="2962656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데이터·금융 (MSBA/MSF)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722376" y="3511296"/>
            <a:ext cx="2148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 · Columbia · CMU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3273552" y="2761488"/>
            <a:ext cx="2587752" cy="1298448"/>
          </a:xfrm>
          <a:prstGeom prst="roundRect">
            <a:avLst>
              <a:gd name="adj" fmla="val 6338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  <a:effectLst>
            <a:outerShdw sx="100000" sy="100000" kx="0" ky="0" algn="bl" rotWithShape="0" blurRad="63500" dist="19050" dir="5400000">
              <a:srgbClr val="1A2440">
                <a:alpha val="1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493008" y="2980944"/>
            <a:ext cx="420624" cy="420624"/>
          </a:xfrm>
          <a:prstGeom prst="roundRect">
            <a:avLst>
              <a:gd name="adj" fmla="val 19565"/>
            </a:avLst>
          </a:prstGeom>
          <a:solidFill>
            <a:srgbClr val="1A3060"/>
          </a:solidFill>
          <a:ln/>
        </p:spPr>
      </p:sp>
      <p:sp>
        <p:nvSpPr>
          <p:cNvPr id="26" name="Text 24"/>
          <p:cNvSpPr/>
          <p:nvPr/>
        </p:nvSpPr>
        <p:spPr>
          <a:xfrm>
            <a:off x="3493008" y="298094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000000"/>
                </a:solidFill>
              </a:rPr>
              <a:t>🏢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4023360" y="2962656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부동산·호텔 (MSRED/MMH)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3493008" y="3511296"/>
            <a:ext cx="2148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 · Cornell · NYU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6044184" y="2761488"/>
            <a:ext cx="2587752" cy="1298448"/>
          </a:xfrm>
          <a:prstGeom prst="roundRect">
            <a:avLst>
              <a:gd name="adj" fmla="val 6338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  <a:effectLst>
            <a:outerShdw sx="100000" sy="100000" kx="0" ky="0" algn="bl" rotWithShape="0" blurRad="63500" dist="19050" dir="5400000">
              <a:srgbClr val="1A2440">
                <a:alpha val="18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263640" y="2980944"/>
            <a:ext cx="420624" cy="420624"/>
          </a:xfrm>
          <a:prstGeom prst="roundRect">
            <a:avLst>
              <a:gd name="adj" fmla="val 19565"/>
            </a:avLst>
          </a:prstGeom>
          <a:solidFill>
            <a:srgbClr val="1A3060"/>
          </a:solidFill>
          <a:ln/>
        </p:spPr>
      </p:sp>
      <p:sp>
        <p:nvSpPr>
          <p:cNvPr id="31" name="Text 29"/>
          <p:cNvSpPr/>
          <p:nvPr/>
        </p:nvSpPr>
        <p:spPr>
          <a:xfrm>
            <a:off x="6263640" y="298094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000000"/>
                </a:solidFill>
              </a:rPr>
              <a:t>📈</a:t>
            </a:r>
            <a:endParaRPr lang="en-US" sz="1700" dirty="0"/>
          </a:p>
        </p:txBody>
      </p:sp>
      <p:sp>
        <p:nvSpPr>
          <p:cNvPr id="32" name="Text 30"/>
          <p:cNvSpPr/>
          <p:nvPr/>
        </p:nvSpPr>
        <p:spPr>
          <a:xfrm>
            <a:off x="6793992" y="2962656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경영학·박사 (MiM/Ph.D.)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6263640" y="3511296"/>
            <a:ext cx="2148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LBS · HEC Paris 등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전공별 목표 점수 가이드라인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786384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지원하려는 전공의 평균 합격 스코어를 먼저 확인하세요</a:t>
            </a:r>
            <a:endParaRPr lang="en-US" sz="125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298448"/>
          <a:ext cx="8138160" cy="3063240"/>
        </p:xfrm>
        <a:graphic>
          <a:graphicData uri="http://schemas.openxmlformats.org/drawingml/2006/table">
            <a:tbl>
              <a:tblPr/>
              <a:tblGrid>
                <a:gridCol w="2651760"/>
                <a:gridCol w="3291840"/>
                <a:gridCol w="2194560"/>
              </a:tblGrid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지원 전공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4E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대표 학교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4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목표 점수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4E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D1F4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Top MBA (M7·Top 15)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D1F4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Harvard · Stanford · Wharton · Kellogg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8A5A1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675 ~ 725+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D1F4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정책학 (MPP/MPA)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D1F4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HKS · Columbia SIPA · Princeton SPIA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8A5A1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645 ~ 695+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D1F4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회계학 (MSA/MAcc)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D1F4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UT Austin · UIUC · USC · Michigan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8A5A1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625 ~ 675+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D1F4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데이터·금융 (MSBA/MSF)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D1F4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MIT · UT Austin · CMU · Columbia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8A5A1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665 ~ 715+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D1F4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부동산·호텔 (MSRED/MMH)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D1F4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MIT · Columbia · Cornell · NYU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8A5A1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615 ~ 665+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502920" y="4572000"/>
            <a:ext cx="8138160" cy="365760"/>
          </a:xfrm>
          <a:prstGeom prst="roundRect">
            <a:avLst>
              <a:gd name="adj" fmla="val 30000"/>
            </a:avLst>
          </a:prstGeom>
          <a:solidFill>
            <a:srgbClr val="FDF6E3"/>
          </a:solidFill>
          <a:ln w="12700">
            <a:solidFill>
              <a:srgbClr val="E8C97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04088" y="457200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34E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🎯  </a:t>
            </a:r>
            <a:pPr indent="0" marL="0">
              <a:buNone/>
            </a:pPr>
            <a:r>
              <a:rPr lang="en-US" sz="1100" dirty="0">
                <a:solidFill>
                  <a:srgbClr val="8A5A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정량(Quant) 백분위가 높을수록 전공 무관 서류 평가에서 유리하게 작용합니다.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2026–2027 최신 응시 규정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786384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달라진 응시 정책, 놓치면 손해입니다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502920" y="1298448"/>
            <a:ext cx="3931920" cy="1554480"/>
          </a:xfrm>
          <a:prstGeom prst="roundRect">
            <a:avLst>
              <a:gd name="adj" fmla="val 5294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  <a:effectLst>
            <a:outerShdw sx="100000" sy="100000" kx="0" ky="0" algn="bl" rotWithShape="0" blurRad="63500" dist="19050" dir="5400000">
              <a:srgbClr val="1A2440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22376" y="1517904"/>
            <a:ext cx="420624" cy="420624"/>
          </a:xfrm>
          <a:prstGeom prst="roundRect">
            <a:avLst>
              <a:gd name="adj" fmla="val 19565"/>
            </a:avLst>
          </a:prstGeom>
          <a:solidFill>
            <a:srgbClr val="1A3060"/>
          </a:solidFill>
          <a:ln/>
        </p:spPr>
      </p:sp>
      <p:sp>
        <p:nvSpPr>
          <p:cNvPr id="6" name="Text 4"/>
          <p:cNvSpPr/>
          <p:nvPr/>
        </p:nvSpPr>
        <p:spPr>
          <a:xfrm>
            <a:off x="722376" y="151790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000000"/>
                </a:solidFill>
              </a:rPr>
              <a:t>✅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52728" y="1499616"/>
            <a:ext cx="3035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평생 응시 제한 완전 폐지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22376" y="2048256"/>
            <a:ext cx="349300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기존 '평생 8회 제한' 규정이 공식 폐지되어, 목표 점수 달성까지 부담 없이 도전할 수 있습니다.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709160" y="1298448"/>
            <a:ext cx="3931920" cy="1554480"/>
          </a:xfrm>
          <a:prstGeom prst="roundRect">
            <a:avLst>
              <a:gd name="adj" fmla="val 5294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  <a:effectLst>
            <a:outerShdw sx="100000" sy="100000" kx="0" ky="0" algn="bl" rotWithShape="0" blurRad="63500" dist="19050" dir="5400000">
              <a:srgbClr val="1A2440">
                <a:alpha val="1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928616" y="1517904"/>
            <a:ext cx="420624" cy="420624"/>
          </a:xfrm>
          <a:prstGeom prst="roundRect">
            <a:avLst>
              <a:gd name="adj" fmla="val 19565"/>
            </a:avLst>
          </a:prstGeom>
          <a:solidFill>
            <a:srgbClr val="1A3060"/>
          </a:solidFill>
          <a:ln/>
        </p:spPr>
      </p:sp>
      <p:sp>
        <p:nvSpPr>
          <p:cNvPr id="11" name="Text 9"/>
          <p:cNvSpPr/>
          <p:nvPr/>
        </p:nvSpPr>
        <p:spPr>
          <a:xfrm>
            <a:off x="4928616" y="151790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000000"/>
                </a:solidFill>
              </a:rPr>
              <a:t>🔀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5458968" y="1499616"/>
            <a:ext cx="3035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응시 순서 자유 선택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928616" y="2048256"/>
            <a:ext cx="349300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Quant · Verbal · DI 중 자신에게 가장 유리한 순서로 시험을 진행할 수 있습니다.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02920" y="3054096"/>
            <a:ext cx="3931920" cy="1554480"/>
          </a:xfrm>
          <a:prstGeom prst="roundRect">
            <a:avLst>
              <a:gd name="adj" fmla="val 5294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  <a:effectLst>
            <a:outerShdw sx="100000" sy="100000" kx="0" ky="0" algn="bl" rotWithShape="0" blurRad="63500" dist="19050" dir="5400000">
              <a:srgbClr val="1A2440">
                <a:alpha val="1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22376" y="3273552"/>
            <a:ext cx="420624" cy="420624"/>
          </a:xfrm>
          <a:prstGeom prst="roundRect">
            <a:avLst>
              <a:gd name="adj" fmla="val 19565"/>
            </a:avLst>
          </a:prstGeom>
          <a:solidFill>
            <a:srgbClr val="1A3060"/>
          </a:solidFill>
          <a:ln/>
        </p:spPr>
      </p:sp>
      <p:sp>
        <p:nvSpPr>
          <p:cNvPr id="16" name="Text 14"/>
          <p:cNvSpPr/>
          <p:nvPr/>
        </p:nvSpPr>
        <p:spPr>
          <a:xfrm>
            <a:off x="722376" y="327355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000000"/>
                </a:solidFill>
              </a:rPr>
              <a:t>🕒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1252728" y="3255264"/>
            <a:ext cx="3035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연간 응시 횟수 (유지)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722376" y="3803904"/>
            <a:ext cx="349300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롤링(Rolling) 12개월 기간 내 최대 5회까지 응시할 수 있습니다.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709160" y="3054096"/>
            <a:ext cx="3931920" cy="1554480"/>
          </a:xfrm>
          <a:prstGeom prst="roundRect">
            <a:avLst>
              <a:gd name="adj" fmla="val 5294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  <a:effectLst>
            <a:outerShdw sx="100000" sy="100000" kx="0" ky="0" algn="bl" rotWithShape="0" blurRad="63500" dist="19050" dir="5400000">
              <a:srgbClr val="1A2440">
                <a:alpha val="1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928616" y="3273552"/>
            <a:ext cx="420624" cy="420624"/>
          </a:xfrm>
          <a:prstGeom prst="roundRect">
            <a:avLst>
              <a:gd name="adj" fmla="val 19565"/>
            </a:avLst>
          </a:prstGeom>
          <a:solidFill>
            <a:srgbClr val="1A3060"/>
          </a:solidFill>
          <a:ln/>
        </p:spPr>
      </p:sp>
      <p:sp>
        <p:nvSpPr>
          <p:cNvPr id="21" name="Text 19"/>
          <p:cNvSpPr/>
          <p:nvPr/>
        </p:nvSpPr>
        <p:spPr>
          <a:xfrm>
            <a:off x="4928616" y="327355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000000"/>
                </a:solidFill>
              </a:rPr>
              <a:t>⏳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5458968" y="3255264"/>
            <a:ext cx="30358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재응시 대기 기간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928616" y="3803904"/>
            <a:ext cx="349300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시험 응시 후 다음 시험까지 최소 16일의 대기 간격이 필요합니다.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5년 유효기간, 미리 활용하세요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786384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대학생·경력 초년기라면 지금이 가장 좋은 타이밍입니다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502920" y="1298448"/>
            <a:ext cx="8138160" cy="777240"/>
          </a:xfrm>
          <a:prstGeom prst="roundRect">
            <a:avLst>
              <a:gd name="adj" fmla="val 10588"/>
            </a:avLst>
          </a:prstGeom>
          <a:solidFill>
            <a:srgbClr val="EEF2FB"/>
          </a:solidFill>
          <a:ln w="12700">
            <a:solidFill>
              <a:srgbClr val="C9D6E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1426464"/>
            <a:ext cx="8138160" cy="4274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시험일 기준 5년간 유효 — 원하는 시점에 학교로 리포팅 가능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02920" y="1780337"/>
            <a:ext cx="8138160" cy="2642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02920" y="2331720"/>
            <a:ext cx="2587752" cy="2194560"/>
          </a:xfrm>
          <a:prstGeom prst="roundRect">
            <a:avLst>
              <a:gd name="adj" fmla="val 3750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  <a:effectLst>
            <a:outerShdw sx="100000" sy="100000" kx="0" ky="0" algn="bl" rotWithShape="0" blurRad="63500" dist="19050" dir="5400000">
              <a:srgbClr val="1A2440">
                <a:alpha val="18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722376" y="2551176"/>
            <a:ext cx="420624" cy="420624"/>
          </a:xfrm>
          <a:prstGeom prst="roundRect">
            <a:avLst>
              <a:gd name="adj" fmla="val 19565"/>
            </a:avLst>
          </a:prstGeom>
          <a:solidFill>
            <a:srgbClr val="1A3060"/>
          </a:solidFill>
          <a:ln/>
        </p:spPr>
      </p:sp>
      <p:sp>
        <p:nvSpPr>
          <p:cNvPr id="9" name="Text 7"/>
          <p:cNvSpPr/>
          <p:nvPr/>
        </p:nvSpPr>
        <p:spPr>
          <a:xfrm>
            <a:off x="722376" y="255117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000000"/>
                </a:solidFill>
              </a:rPr>
              <a:t>📚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252728" y="2532888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학업 감각이 살아있을 때 (3~5개월)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722376" y="3081528"/>
            <a:ext cx="214884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7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대학 3~4학년, 직장 1~2년 차는 수리·언어 감각이 가장 좋은 시기. 이때 집중 투자하면 가장 효율적입니다.</a:t>
            </a:r>
            <a:endParaRPr lang="en-US" sz="970" dirty="0"/>
          </a:p>
        </p:txBody>
      </p:sp>
      <p:sp>
        <p:nvSpPr>
          <p:cNvPr id="12" name="Shape 10"/>
          <p:cNvSpPr/>
          <p:nvPr/>
        </p:nvSpPr>
        <p:spPr>
          <a:xfrm>
            <a:off x="3273552" y="2331720"/>
            <a:ext cx="2587752" cy="2194560"/>
          </a:xfrm>
          <a:prstGeom prst="roundRect">
            <a:avLst>
              <a:gd name="adj" fmla="val 3750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  <a:effectLst>
            <a:outerShdw sx="100000" sy="100000" kx="0" ky="0" algn="bl" rotWithShape="0" blurRad="63500" dist="19050" dir="5400000">
              <a:srgbClr val="1A2440">
                <a:alpha val="1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493008" y="2551176"/>
            <a:ext cx="420624" cy="420624"/>
          </a:xfrm>
          <a:prstGeom prst="roundRect">
            <a:avLst>
              <a:gd name="adj" fmla="val 19565"/>
            </a:avLst>
          </a:prstGeom>
          <a:solidFill>
            <a:srgbClr val="1A3060"/>
          </a:solidFill>
          <a:ln/>
        </p:spPr>
      </p:sp>
      <p:sp>
        <p:nvSpPr>
          <p:cNvPr id="14" name="Text 12"/>
          <p:cNvSpPr/>
          <p:nvPr/>
        </p:nvSpPr>
        <p:spPr>
          <a:xfrm>
            <a:off x="3493008" y="255117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000000"/>
                </a:solidFill>
              </a:rPr>
              <a:t>💼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4023360" y="2532888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지원 직전, 커리어에 올인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3493008" y="3081528"/>
            <a:ext cx="214884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7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GMAT을 미리 확보해두면 지원 시기(경력 3~5년 차)에는 업무와 에세이 준비에만 집중할 수 있습니다.</a:t>
            </a:r>
            <a:endParaRPr lang="en-US" sz="970" dirty="0"/>
          </a:p>
        </p:txBody>
      </p:sp>
      <p:sp>
        <p:nvSpPr>
          <p:cNvPr id="17" name="Shape 15"/>
          <p:cNvSpPr/>
          <p:nvPr/>
        </p:nvSpPr>
        <p:spPr>
          <a:xfrm>
            <a:off x="6044184" y="2331720"/>
            <a:ext cx="2587752" cy="2194560"/>
          </a:xfrm>
          <a:prstGeom prst="roundRect">
            <a:avLst>
              <a:gd name="adj" fmla="val 3750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  <a:effectLst>
            <a:outerShdw sx="100000" sy="100000" kx="0" ky="0" algn="bl" rotWithShape="0" blurRad="63500" dist="19050" dir="5400000">
              <a:srgbClr val="1A2440">
                <a:alpha val="1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263640" y="2551176"/>
            <a:ext cx="420624" cy="420624"/>
          </a:xfrm>
          <a:prstGeom prst="roundRect">
            <a:avLst>
              <a:gd name="adj" fmla="val 19565"/>
            </a:avLst>
          </a:prstGeom>
          <a:solidFill>
            <a:srgbClr val="1A3060"/>
          </a:solidFill>
          <a:ln/>
        </p:spPr>
      </p:sp>
      <p:sp>
        <p:nvSpPr>
          <p:cNvPr id="19" name="Text 17"/>
          <p:cNvSpPr/>
          <p:nvPr/>
        </p:nvSpPr>
        <p:spPr>
          <a:xfrm>
            <a:off x="6263640" y="255117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000000"/>
                </a:solidFill>
              </a:rPr>
              <a:t>🚀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6793992" y="2532888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Deferred MBA 선제 확보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263640" y="3081528"/>
            <a:ext cx="214884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97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재학 중 고득점을 확보하면 Harvard 2+2, Stanford Deferred 등 졸업 전 합격권 진입도 가능합니다.</a:t>
            </a:r>
            <a:endParaRPr lang="en-US" sz="97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Round 1 vs Round 2, 언제 지원할까?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786384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라운드별 특징을 알아야 합격 확률이 올라갑니다</a:t>
            </a:r>
            <a:endParaRPr lang="en-US" sz="125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298448"/>
          <a:ext cx="8138160" cy="2468880"/>
        </p:xfrm>
        <a:graphic>
          <a:graphicData uri="http://schemas.openxmlformats.org/drawingml/2006/table">
            <a:tbl>
              <a:tblPr/>
              <a:tblGrid>
                <a:gridCol w="1554480"/>
                <a:gridCol w="3291840"/>
                <a:gridCol w="3291840"/>
              </a:tblGrid>
              <a:tr h="62179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D1F4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구분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4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D1F4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Round 1 (9~10월 마감)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4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D1F4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Round 2 (다음 해 1월 마감)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F4E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D1F4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특징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D1F4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빈 슬롯 선점 효과, 장학금 기회 다수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D1F4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가장 많은 인원을 선발하는 메인 라운드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D1F4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추천 대상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D1F4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상반기(6~7월 전) GMAT 점수 완성자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D1F4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하반기에 점수를 준비·상향하는 수험생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D1F4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합격 전략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D1F4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6~8월 에세이·추천서 병행, 1·2라운드 동시 지원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D1F4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Safety + 타겟 스쿨 동시 지원으로 노하우 확보</a:t>
                      </a:r>
                      <a:endParaRPr lang="en-US" sz="10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B"/>
                    </a:solidFill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502920" y="3977640"/>
            <a:ext cx="8138160" cy="685800"/>
          </a:xfrm>
          <a:prstGeom prst="roundRect">
            <a:avLst>
              <a:gd name="adj" fmla="val 16000"/>
            </a:avLst>
          </a:prstGeom>
          <a:solidFill>
            <a:srgbClr val="FDF6E3"/>
          </a:solidFill>
          <a:ln w="12700">
            <a:solidFill>
              <a:srgbClr val="E8C97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04088" y="3977640"/>
            <a:ext cx="7772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34E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🏆  </a:t>
            </a:r>
            <a:pPr indent="0" marL="0">
              <a:buNone/>
            </a:pPr>
            <a:r>
              <a:rPr lang="en-US" sz="1100" dirty="0">
                <a:solidFill>
                  <a:srgbClr val="8A5A1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대부분의 Top MBA·MS는 R2에서 가장 많은 합격자를 배출합니다. 어설픈 점수로 R1에 서두르기보다, R2에 완성도 높은 점수와 에세이로 도전하는 편이 유리합니다.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영역별 단기 공략 전략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" y="786384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약점이 아닌 전략으로 점수를 끌어올리세요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502920" y="1298448"/>
            <a:ext cx="2587752" cy="1920240"/>
          </a:xfrm>
          <a:prstGeom prst="roundRect">
            <a:avLst>
              <a:gd name="adj" fmla="val 4286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  <a:effectLst>
            <a:outerShdw sx="100000" sy="100000" kx="0" ky="0" algn="bl" rotWithShape="0" blurRad="63500" dist="19050" dir="5400000">
              <a:srgbClr val="1A2440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22376" y="1517904"/>
            <a:ext cx="420624" cy="420624"/>
          </a:xfrm>
          <a:prstGeom prst="roundRect">
            <a:avLst>
              <a:gd name="adj" fmla="val 19565"/>
            </a:avLst>
          </a:prstGeom>
          <a:solidFill>
            <a:srgbClr val="1A3060"/>
          </a:solidFill>
          <a:ln/>
        </p:spPr>
      </p:sp>
      <p:sp>
        <p:nvSpPr>
          <p:cNvPr id="6" name="Text 4"/>
          <p:cNvSpPr/>
          <p:nvPr/>
        </p:nvSpPr>
        <p:spPr>
          <a:xfrm>
            <a:off x="722376" y="151790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000000"/>
                </a:solidFill>
              </a:rPr>
              <a:t>🧮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52728" y="1499616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Quant (수리)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22376" y="2048256"/>
            <a:ext cx="214884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3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한국인 강점 영역. 단순 계산이 아닌 문제 조건의 수식화, 논리적 대수 구조를 신속히 정리하는 훈련이 만점의 핵심입니다.</a:t>
            </a:r>
            <a:endParaRPr lang="en-US" sz="1030" dirty="0"/>
          </a:p>
        </p:txBody>
      </p:sp>
      <p:sp>
        <p:nvSpPr>
          <p:cNvPr id="9" name="Shape 7"/>
          <p:cNvSpPr/>
          <p:nvPr/>
        </p:nvSpPr>
        <p:spPr>
          <a:xfrm>
            <a:off x="3273552" y="1298448"/>
            <a:ext cx="2587752" cy="1920240"/>
          </a:xfrm>
          <a:prstGeom prst="roundRect">
            <a:avLst>
              <a:gd name="adj" fmla="val 4286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  <a:effectLst>
            <a:outerShdw sx="100000" sy="100000" kx="0" ky="0" algn="bl" rotWithShape="0" blurRad="63500" dist="19050" dir="5400000">
              <a:srgbClr val="1A2440">
                <a:alpha val="1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493008" y="1517904"/>
            <a:ext cx="420624" cy="420624"/>
          </a:xfrm>
          <a:prstGeom prst="roundRect">
            <a:avLst>
              <a:gd name="adj" fmla="val 19565"/>
            </a:avLst>
          </a:prstGeom>
          <a:solidFill>
            <a:srgbClr val="1A3060"/>
          </a:solidFill>
          <a:ln/>
        </p:spPr>
      </p:sp>
      <p:sp>
        <p:nvSpPr>
          <p:cNvPr id="11" name="Text 9"/>
          <p:cNvSpPr/>
          <p:nvPr/>
        </p:nvSpPr>
        <p:spPr>
          <a:xfrm>
            <a:off x="3493008" y="151790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000000"/>
                </a:solidFill>
              </a:rPr>
              <a:t>📖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4023360" y="1499616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Verbal (언어)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493008" y="2048256"/>
            <a:ext cx="214884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3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CR은 전제-결론 사이의 논리적 갭을 파악하고, RC는 지문 구조와 저자 의도를 읽는 구조 독해 훈련이 필요합니다.</a:t>
            </a:r>
            <a:endParaRPr lang="en-US" sz="1030" dirty="0"/>
          </a:p>
        </p:txBody>
      </p:sp>
      <p:sp>
        <p:nvSpPr>
          <p:cNvPr id="14" name="Shape 12"/>
          <p:cNvSpPr/>
          <p:nvPr/>
        </p:nvSpPr>
        <p:spPr>
          <a:xfrm>
            <a:off x="6044184" y="1298448"/>
            <a:ext cx="2587752" cy="1920240"/>
          </a:xfrm>
          <a:prstGeom prst="roundRect">
            <a:avLst>
              <a:gd name="adj" fmla="val 4286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  <a:effectLst>
            <a:outerShdw sx="100000" sy="100000" kx="0" ky="0" algn="bl" rotWithShape="0" blurRad="63500" dist="19050" dir="5400000">
              <a:srgbClr val="1A2440">
                <a:alpha val="1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263640" y="1517904"/>
            <a:ext cx="420624" cy="420624"/>
          </a:xfrm>
          <a:prstGeom prst="roundRect">
            <a:avLst>
              <a:gd name="adj" fmla="val 19565"/>
            </a:avLst>
          </a:prstGeom>
          <a:solidFill>
            <a:srgbClr val="1A3060"/>
          </a:solidFill>
          <a:ln/>
        </p:spPr>
      </p:sp>
      <p:sp>
        <p:nvSpPr>
          <p:cNvPr id="16" name="Text 14"/>
          <p:cNvSpPr/>
          <p:nvPr/>
        </p:nvSpPr>
        <p:spPr>
          <a:xfrm>
            <a:off x="6263640" y="151790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000000"/>
                </a:solidFill>
              </a:rPr>
              <a:t>📊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6793992" y="1499616"/>
            <a:ext cx="1691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Insights (DI)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263640" y="2048256"/>
            <a:ext cx="214884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030" dirty="0">
                <a:solidFill>
                  <a:srgbClr val="5B64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복합 차트에서 핵심 데이터를 발췌하는 연습과, Data Sufficiency의 조건 성립 여부를 판단하는 논리 훈련에 집중하세요.</a:t>
            </a:r>
            <a:endParaRPr lang="en-US" sz="1030" dirty="0"/>
          </a:p>
        </p:txBody>
      </p:sp>
      <p:sp>
        <p:nvSpPr>
          <p:cNvPr id="19" name="Shape 17"/>
          <p:cNvSpPr/>
          <p:nvPr/>
        </p:nvSpPr>
        <p:spPr>
          <a:xfrm>
            <a:off x="502920" y="3429000"/>
            <a:ext cx="8138160" cy="384048"/>
          </a:xfrm>
          <a:prstGeom prst="roundRect">
            <a:avLst>
              <a:gd name="adj" fmla="val 28571"/>
            </a:avLst>
          </a:prstGeom>
          <a:solidFill>
            <a:srgbClr val="EEF2FB"/>
          </a:solidFill>
          <a:ln w="12700">
            <a:solidFill>
              <a:srgbClr val="C9D6E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04088" y="3429000"/>
            <a:ext cx="7772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34E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📌  </a:t>
            </a:r>
            <a:pPr indent="0" marL="0">
              <a:buNone/>
            </a:pPr>
            <a:r>
              <a:rPr lang="en-US" sz="1100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MBA.COM 공식 Official Prep과 리더스MBA 모의고사로 실전 감각을 함께 점검해보세요.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02920" y="3977640"/>
            <a:ext cx="8138160" cy="685800"/>
          </a:xfrm>
          <a:prstGeom prst="roundRect">
            <a:avLst>
              <a:gd name="adj" fmla="val 12000"/>
            </a:avLst>
          </a:prstGeom>
          <a:solidFill>
            <a:srgbClr val="F7F8FB"/>
          </a:solidFill>
          <a:ln w="12700">
            <a:solidFill>
              <a:srgbClr val="E4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31520" y="3977640"/>
            <a:ext cx="7680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1F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GMAT 스터디 · 단기 고득점반 · 1:1 맞춤 에세이 &amp; Admissions 컨설팅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D1F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685800"/>
            <a:ext cx="1097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“</a:t>
            </a:r>
            <a:endParaRPr lang="en-US" sz="6000" dirty="0"/>
          </a:p>
        </p:txBody>
      </p:sp>
      <p:sp>
        <p:nvSpPr>
          <p:cNvPr id="3" name="Text 1"/>
          <p:cNvSpPr/>
          <p:nvPr/>
        </p:nvSpPr>
        <p:spPr>
          <a:xfrm>
            <a:off x="914400" y="1600200"/>
            <a:ext cx="73152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개정된 규정을 정확히 이해하고, 전공에 맞는 목표 점수와 타이밍 전략을 세우는 것이</a:t>
            </a:r>
            <a:endParaRPr lang="en-US" sz="19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합격 가능성을 가장 크게 끌어올리는 방법입니다.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1097280" y="2971800"/>
            <a:ext cx="6949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C9D6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MBA.COM 공식 Official Prep과 리더스MBA 모의고사를 활용해 충분한 실전 연습을 꼭 해주세요!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914400" y="37033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E8C9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리더스MBA GMAT Focus Edition 가이드라인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2026-07-23T06:53:48Z</dcterms:created>
  <dcterms:modified xsi:type="dcterms:W3CDTF">2026-07-23T06:53:48Z</dcterms:modified>
</cp:coreProperties>
</file>